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2" r:id="rId7"/>
    <p:sldId id="261" r:id="rId8"/>
  </p:sldIdLst>
  <p:sldSz cx="12192000" cy="6858000"/>
  <p:notesSz cx="6858000" cy="9144000"/>
  <p:embeddedFontLst>
    <p:embeddedFont>
      <p:font typeface="Arial Black" panose="020B0A04020102020204" pitchFamily="34" charset="0"/>
      <p:regular r:id="rId10"/>
      <p:bold r:id="rId11"/>
    </p:embeddedFont>
    <p:embeddedFont>
      <p:font typeface="Geo" panose="020B0604020202020204"/>
      <p:regular r:id="rId12"/>
      <p: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4" roundtripDataSignature="AMtx7mguMqE9qZREomlKLzcI3XzQY7e/9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0" d="100"/>
          <a:sy n="60" d="100"/>
        </p:scale>
        <p:origin x="111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customschemas.google.com/relationships/presentationmetadata" Target="metadata"/></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18T22:36:56.863"/>
    </inkml:context>
    <inkml:brush xml:id="br0">
      <inkml:brushProperty name="width" value="0.05" units="cm"/>
      <inkml:brushProperty name="height" value="0.05" units="cm"/>
      <inkml:brushProperty name="color" value="#E71224"/>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18T22:37:05.132"/>
    </inkml:context>
    <inkml:brush xml:id="br0">
      <inkml:brushProperty name="width" value="0.05" units="cm"/>
      <inkml:brushProperty name="height" value="0.05" units="cm"/>
      <inkml:brushProperty name="color" value="#E71224"/>
    </inkml:brush>
  </inkml:definitions>
  <inkml:trace contextRef="#ctx0" brushRef="#br0">20 34 24575,'0'-2'0,"0"0"0,1 1 0,-1-1 0,1 0 0,-1 1 0,1-1 0,0 1 0,0-1 0,0 1 0,-1 0 0,1-1 0,1 1 0,-1 0 0,0-1 0,0 1 0,0 0 0,1 0 0,-1 0 0,0 0 0,1 0 0,-1 1 0,1-1 0,-1 0 0,1 1 0,0-1 0,-1 1 0,1-1 0,-1 1 0,1 0 0,0-1 0,-1 1 0,1 0 0,3 1 0,-1-2 0,0 1 0,-1 0 0,1 0 0,0 1 0,-1-1 0,1 1 0,0-1 0,-1 1 0,1 0 0,-1 1 0,1-1 0,-1 1 0,0-1 0,5 4 0,-7-5 0,-1 1 0,1-1 0,0 1 0,-1 0 0,1-1 0,-1 1 0,1 0 0,-1-1 0,1 1 0,-1 0 0,1 0 0,-1 0 0,0-1 0,1 1 0,-1 0 0,0 0 0,0 0 0,1 0 0,-1-1 0,0 1 0,0 0 0,0 0 0,0 0 0,0 0 0,0 0 0,-1 0 0,1 0 0,0-1 0,0 1 0,-1 0 0,1 0 0,0 0 0,-1-1 0,1 1 0,-2 1 0,-25 19 0,18-16 0,13 4 0,-4-8 0,1-1 0,0 0 0,-1 0 0,1 1 0,-1-1 0,1 0 0,-1 1 0,0-1 0,1 1 0,-1-1 0,1 1 0,-1-1 0,0 1 0,1-1 0,-1 1 0,0-1 0,0 1 0,1-1 0,-1 1 0,0 0 0,0-1 0,0 1 0,0-1 0,0 1 0,0 0 0,0-1 0,0 1 0,0-1 0,0 1 0,0 0 0,0-1 0,0 1 0,0-1 0,-1 1 0,1-1 0,0 1 0,0 0 0,-1-1 0,1 1 0,0-1 0,-1 1 0,1-1 0,0 0 0,-1 1 0,1-1 0,-1 1 0,1-1 0,-1 0 0,1 1 0,-1-1 0,1 0 0,-1 1 0,1-1 0,-1 0 0,0 0 0,1 0 0,-1 1 0,1-1 0,-1 0 0,0 0 0,1 0 0,-1 0 0,1 0 0,-1 0 0,0 0 0,-18 0 0,16-6 0,10 3 0,4 15 0,-10-11 0,-1 0 0,1 0 0,-1 0 0,1 0 0,-1 0 0,0 0 0,1 0 0,-1 0 0,0 0 0,0 0 0,0 0 0,1 0 0,-1 0 0,0 0 0,0 0 0,0 0 0,-1 0 0,1 0 0,0 0 0,0 0 0,-1 0 0,1 0 0,0 0 0,-1 0 0,1 0 0,-1 0 0,1 0 0,-1-1 0,1 1 0,-1 0 0,0 0 0,0 0 0,0 0 0,-2 0 0,1 1 0,0-1 0,0 0 0,-1 0 0,1-1 0,0 1 0,-1-1 0,1 1 0,-1-1 0,1 0 0,-1 1 0,1-1 0,-4-1 0,3 1 0,1 0 0,0 0 0,-1-1 0,1 1 0,-1-1 0,1 0 0,0 0 0,0 0 0,-1 0 0,1 0 0,0 0 0,0 0 0,-2-3 0,3 4 0,0-1 0,1 0 0,0 1 0,-1-1 0,1 0 0,-1 0 0,1 1 0,0-1 0,-1 0 0,1 0 0,0 0 0,0 1 0,0-1 0,-1 0 0,1 0 0,0 0 0,0 0 0,0 1 0,0-1 0,1 0 0,-1 0 0,0 0 0,0 0 0,0 1 0,1-1 0,-1 0 0,0 0 0,1 0 0,-1 1 0,1-1 0,-1 0 0,1 1 0,-1-1 0,1 0 0,0 1 0,-1-1 0,2 0 0,1-2 0,0 1 0,1 0 0,-1-1 0,1 1 0,0 1 0,0-1 0,0 0 0,0 1 0,0 0 0,0 0 0,0 0 0,0 1 0,0-1 0,8 1 0,-10 0 0,0-1 0,0 1 0,0 0 0,0 0 0,1 1 0,-1-1 0,0 0 0,0 1 0,0-1 0,0 1 0,0 0 0,0-1 0,0 1 0,-1 0 0,1 0 0,0 0 0,0 1 0,-1-1 0,1 0 0,0 1 0,-1-1 0,0 1 0,1-1 0,-1 1 0,0 0 0,0-1 0,0 1 0,0 0 0,0 0 0,1 3 0,-5 12-1365,-9-3-5461</inkml:trace>
</inkml:ink>
</file>

<file path=ppt/media/hdphoto1.wdp>
</file>

<file path=ppt/media/hdphoto10.wdp>
</file>

<file path=ppt/media/hdphoto11.wdp>
</file>

<file path=ppt/media/hdphoto12.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png>
</file>

<file path=ppt/media/image3.png>
</file>

<file path=ppt/media/image30.png>
</file>

<file path=ppt/media/image31.jpeg>
</file>

<file path=ppt/media/image32.png>
</file>

<file path=ppt/media/image33.jpeg>
</file>

<file path=ppt/media/image34.jpeg>
</file>

<file path=ppt/media/image35.png>
</file>

<file path=ppt/media/image36.png>
</file>

<file path=ppt/media/image37.jpe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7" name="Google Shape;77;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8" name="Google Shape;11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3" name="Google Shape;13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1" name="Google Shape;15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524382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8083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1"/>
        <p:cNvGrpSpPr/>
        <p:nvPr/>
      </p:nvGrpSpPr>
      <p:grpSpPr>
        <a:xfrm>
          <a:off x="0" y="0"/>
          <a:ext cx="0" cy="0"/>
          <a:chOff x="0" y="0"/>
          <a:chExt cx="0" cy="0"/>
        </a:xfrm>
      </p:grpSpPr>
      <p:sp>
        <p:nvSpPr>
          <p:cNvPr id="12" name="Google Shape;12;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3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 name="Google Shape;14;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69"/>
        <p:cNvGrpSpPr/>
        <p:nvPr/>
      </p:nvGrpSpPr>
      <p:grpSpPr>
        <a:xfrm>
          <a:off x="0" y="0"/>
          <a:ext cx="0" cy="0"/>
          <a:chOff x="0" y="0"/>
          <a:chExt cx="0" cy="0"/>
        </a:xfrm>
      </p:grpSpPr>
      <p:sp>
        <p:nvSpPr>
          <p:cNvPr id="70" name="Google Shape;70;p4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2" name="Google Shape;72;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7"/>
        <p:cNvGrpSpPr/>
        <p:nvPr/>
      </p:nvGrpSpPr>
      <p:grpSpPr>
        <a:xfrm>
          <a:off x="0" y="0"/>
          <a:ext cx="0" cy="0"/>
          <a:chOff x="0" y="0"/>
          <a:chExt cx="0" cy="0"/>
        </a:xfrm>
      </p:grpSpPr>
      <p:sp>
        <p:nvSpPr>
          <p:cNvPr id="18" name="Google Shape;18;p3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0" name="Google Shape;20;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23"/>
        <p:cNvGrpSpPr/>
        <p:nvPr/>
      </p:nvGrpSpPr>
      <p:grpSpPr>
        <a:xfrm>
          <a:off x="0" y="0"/>
          <a:ext cx="0" cy="0"/>
          <a:chOff x="0" y="0"/>
          <a:chExt cx="0" cy="0"/>
        </a:xfrm>
      </p:grpSpPr>
      <p:sp>
        <p:nvSpPr>
          <p:cNvPr id="24" name="Google Shape;24;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3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30"/>
        <p:cNvGrpSpPr/>
        <p:nvPr/>
      </p:nvGrpSpPr>
      <p:grpSpPr>
        <a:xfrm>
          <a:off x="0" y="0"/>
          <a:ext cx="0" cy="0"/>
          <a:chOff x="0" y="0"/>
          <a:chExt cx="0" cy="0"/>
        </a:xfrm>
      </p:grpSpPr>
      <p:sp>
        <p:nvSpPr>
          <p:cNvPr id="31" name="Google Shape;31;p3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3" name="Google Shape;33;p3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3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5" name="Google Shape;35;p3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39"/>
        <p:cNvGrpSpPr/>
        <p:nvPr/>
      </p:nvGrpSpPr>
      <p:grpSpPr>
        <a:xfrm>
          <a:off x="0" y="0"/>
          <a:ext cx="0" cy="0"/>
          <a:chOff x="0" y="0"/>
          <a:chExt cx="0" cy="0"/>
        </a:xfrm>
      </p:grpSpPr>
      <p:sp>
        <p:nvSpPr>
          <p:cNvPr id="40" name="Google Shape;40;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44"/>
        <p:cNvGrpSpPr/>
        <p:nvPr/>
      </p:nvGrpSpPr>
      <p:grpSpPr>
        <a:xfrm>
          <a:off x="0" y="0"/>
          <a:ext cx="0" cy="0"/>
          <a:chOff x="0" y="0"/>
          <a:chExt cx="0" cy="0"/>
        </a:xfrm>
      </p:grpSpPr>
      <p:grpSp>
        <p:nvGrpSpPr>
          <p:cNvPr id="45" name="Google Shape;45;p38"/>
          <p:cNvGrpSpPr/>
          <p:nvPr/>
        </p:nvGrpSpPr>
        <p:grpSpPr>
          <a:xfrm>
            <a:off x="245328" y="211873"/>
            <a:ext cx="11888128" cy="6490010"/>
            <a:chOff x="245328" y="211873"/>
            <a:chExt cx="11888128" cy="6490010"/>
          </a:xfrm>
        </p:grpSpPr>
        <p:sp>
          <p:nvSpPr>
            <p:cNvPr id="46" name="Google Shape;46;p38"/>
            <p:cNvSpPr/>
            <p:nvPr/>
          </p:nvSpPr>
          <p:spPr>
            <a:xfrm>
              <a:off x="245328" y="211873"/>
              <a:ext cx="11513285" cy="6490010"/>
            </a:xfrm>
            <a:prstGeom prst="rect">
              <a:avLst/>
            </a:prstGeom>
            <a:solidFill>
              <a:schemeClr val="lt1"/>
            </a:solidFill>
            <a:ln w="76200" cap="flat" cmpd="sng">
              <a:solidFill>
                <a:srgbClr val="E95B4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7" name="Google Shape;47;p38"/>
            <p:cNvSpPr/>
            <p:nvPr/>
          </p:nvSpPr>
          <p:spPr>
            <a:xfrm>
              <a:off x="11546275" y="417270"/>
              <a:ext cx="424676" cy="102391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8" name="Google Shape;48;p38"/>
            <p:cNvSpPr/>
            <p:nvPr/>
          </p:nvSpPr>
          <p:spPr>
            <a:xfrm>
              <a:off x="11373044" y="514098"/>
              <a:ext cx="760412" cy="830263"/>
            </a:xfrm>
            <a:custGeom>
              <a:avLst/>
              <a:gdLst/>
              <a:ahLst/>
              <a:cxnLst/>
              <a:rect l="l" t="t" r="r" b="b"/>
              <a:pathLst>
                <a:path w="2786" h="3042" extrusionOk="0">
                  <a:moveTo>
                    <a:pt x="0" y="0"/>
                  </a:moveTo>
                  <a:lnTo>
                    <a:pt x="0" y="703"/>
                  </a:lnTo>
                  <a:lnTo>
                    <a:pt x="443" y="703"/>
                  </a:lnTo>
                  <a:lnTo>
                    <a:pt x="443" y="502"/>
                  </a:lnTo>
                  <a:lnTo>
                    <a:pt x="1116" y="502"/>
                  </a:lnTo>
                  <a:lnTo>
                    <a:pt x="1116" y="2599"/>
                  </a:lnTo>
                  <a:lnTo>
                    <a:pt x="915" y="2599"/>
                  </a:lnTo>
                  <a:lnTo>
                    <a:pt x="915" y="3042"/>
                  </a:lnTo>
                  <a:lnTo>
                    <a:pt x="1871" y="3042"/>
                  </a:lnTo>
                  <a:lnTo>
                    <a:pt x="1871" y="2599"/>
                  </a:lnTo>
                  <a:lnTo>
                    <a:pt x="1670" y="2599"/>
                  </a:lnTo>
                  <a:lnTo>
                    <a:pt x="1670" y="502"/>
                  </a:lnTo>
                  <a:lnTo>
                    <a:pt x="2343" y="502"/>
                  </a:lnTo>
                  <a:lnTo>
                    <a:pt x="2343" y="703"/>
                  </a:lnTo>
                  <a:lnTo>
                    <a:pt x="2786" y="703"/>
                  </a:lnTo>
                  <a:lnTo>
                    <a:pt x="2786" y="0"/>
                  </a:lnTo>
                  <a:lnTo>
                    <a:pt x="0" y="0"/>
                  </a:lnTo>
                  <a:close/>
                </a:path>
              </a:pathLst>
            </a:custGeom>
            <a:solidFill>
              <a:srgbClr val="E95B4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49"/>
        <p:cNvGrpSpPr/>
        <p:nvPr/>
      </p:nvGrpSpPr>
      <p:grpSpPr>
        <a:xfrm>
          <a:off x="0" y="0"/>
          <a:ext cx="0" cy="0"/>
          <a:chOff x="0" y="0"/>
          <a:chExt cx="0" cy="0"/>
        </a:xfrm>
      </p:grpSpPr>
      <p:sp>
        <p:nvSpPr>
          <p:cNvPr id="50" name="Google Shape;50;p3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2" name="Google Shape;52;p3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3" name="Google Shape;53;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56"/>
        <p:cNvGrpSpPr/>
        <p:nvPr/>
      </p:nvGrpSpPr>
      <p:grpSpPr>
        <a:xfrm>
          <a:off x="0" y="0"/>
          <a:ext cx="0" cy="0"/>
          <a:chOff x="0" y="0"/>
          <a:chExt cx="0" cy="0"/>
        </a:xfrm>
      </p:grpSpPr>
      <p:sp>
        <p:nvSpPr>
          <p:cNvPr id="57" name="Google Shape;57;p4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4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59" name="Google Shape;59;p4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0" name="Google Shape;60;p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63"/>
        <p:cNvGrpSpPr/>
        <p:nvPr/>
      </p:nvGrpSpPr>
      <p:grpSpPr>
        <a:xfrm>
          <a:off x="0" y="0"/>
          <a:ext cx="0" cy="0"/>
          <a:chOff x="0" y="0"/>
          <a:chExt cx="0" cy="0"/>
        </a:xfrm>
      </p:grpSpPr>
      <p:sp>
        <p:nvSpPr>
          <p:cNvPr id="64" name="Google Shape;64;p4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4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6" name="Google Shape;66;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 name="Google Shape;8;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 name="Google Shape;9;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 name="Google Shape;10;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PE"/>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10" Type="http://schemas.microsoft.com/office/2007/relationships/hdphoto" Target="../media/hdphoto2.wdp"/><Relationship Id="rId4" Type="http://schemas.openxmlformats.org/officeDocument/2006/relationships/image" Target="../media/image7.png"/><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13" Type="http://schemas.microsoft.com/office/2007/relationships/hdphoto" Target="../media/hdphoto6.wdp"/><Relationship Id="rId3" Type="http://schemas.openxmlformats.org/officeDocument/2006/relationships/image" Target="../media/image6.png"/><Relationship Id="rId7" Type="http://schemas.openxmlformats.org/officeDocument/2006/relationships/image" Target="../media/image14.png"/><Relationship Id="rId12"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3.wdp"/><Relationship Id="rId11" Type="http://schemas.microsoft.com/office/2007/relationships/hdphoto" Target="../media/hdphoto5.wdp"/><Relationship Id="rId5" Type="http://schemas.openxmlformats.org/officeDocument/2006/relationships/image" Target="../media/image13.png"/><Relationship Id="rId10" Type="http://schemas.openxmlformats.org/officeDocument/2006/relationships/image" Target="../media/image16.png"/><Relationship Id="rId4" Type="http://schemas.openxmlformats.org/officeDocument/2006/relationships/image" Target="../media/image12.png"/><Relationship Id="rId9" Type="http://schemas.microsoft.com/office/2007/relationships/hdphoto" Target="../media/hdphoto4.wdp"/></Relationships>
</file>

<file path=ppt/slides/_rels/slide4.xml.rels><?xml version="1.0" encoding="UTF-8" standalone="yes"?>
<Relationships xmlns="http://schemas.openxmlformats.org/package/2006/relationships"><Relationship Id="rId8" Type="http://schemas.microsoft.com/office/2007/relationships/hdphoto" Target="../media/hdphoto7.wdp"/><Relationship Id="rId13" Type="http://schemas.openxmlformats.org/officeDocument/2006/relationships/image" Target="../media/image22.png"/><Relationship Id="rId18" Type="http://schemas.microsoft.com/office/2007/relationships/hdphoto" Target="../media/hdphoto9.wdp"/><Relationship Id="rId3" Type="http://schemas.openxmlformats.org/officeDocument/2006/relationships/slideLayout" Target="../slideLayouts/slideLayout1.xml"/><Relationship Id="rId7" Type="http://schemas.openxmlformats.org/officeDocument/2006/relationships/image" Target="../media/image19.png"/><Relationship Id="rId12" Type="http://schemas.openxmlformats.org/officeDocument/2006/relationships/customXml" Target="../ink/ink2.xml"/><Relationship Id="rId17" Type="http://schemas.openxmlformats.org/officeDocument/2006/relationships/image" Target="../media/image24.png"/><Relationship Id="rId2" Type="http://schemas.openxmlformats.org/officeDocument/2006/relationships/video" Target="../media/media1.mp4"/><Relationship Id="rId16" Type="http://schemas.microsoft.com/office/2007/relationships/hdphoto" Target="../media/hdphoto8.wdp"/><Relationship Id="rId20" Type="http://schemas.microsoft.com/office/2007/relationships/hdphoto" Target="../media/hdphoto10.wdp"/><Relationship Id="rId1" Type="http://schemas.microsoft.com/office/2007/relationships/media" Target="../media/media1.mp4"/><Relationship Id="rId6" Type="http://schemas.openxmlformats.org/officeDocument/2006/relationships/image" Target="../media/image18.png"/><Relationship Id="rId11" Type="http://schemas.openxmlformats.org/officeDocument/2006/relationships/image" Target="../media/image21.png"/><Relationship Id="rId5" Type="http://schemas.openxmlformats.org/officeDocument/2006/relationships/image" Target="../media/image6.png"/><Relationship Id="rId15" Type="http://schemas.openxmlformats.org/officeDocument/2006/relationships/image" Target="../media/image23.png"/><Relationship Id="rId10" Type="http://schemas.openxmlformats.org/officeDocument/2006/relationships/customXml" Target="../ink/ink1.xml"/><Relationship Id="rId19" Type="http://schemas.openxmlformats.org/officeDocument/2006/relationships/image" Target="../media/image25.png"/><Relationship Id="rId4" Type="http://schemas.openxmlformats.org/officeDocument/2006/relationships/notesSlide" Target="../notesSlides/notesSlide4.xml"/><Relationship Id="rId9" Type="http://schemas.openxmlformats.org/officeDocument/2006/relationships/image" Target="../media/image20.png"/><Relationship Id="rId14" Type="http://schemas.openxmlformats.org/officeDocument/2006/relationships/image" Target="../media/image21.jpeg"/></Relationships>
</file>

<file path=ppt/slides/_rels/slide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slideLayout" Target="../slideLayouts/slideLayout1.xml"/><Relationship Id="rId7" Type="http://schemas.microsoft.com/office/2007/relationships/hdphoto" Target="../media/hdphoto11.wdp"/><Relationship Id="rId12" Type="http://schemas.openxmlformats.org/officeDocument/2006/relationships/image" Target="../media/image31.jpe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7.png"/><Relationship Id="rId11" Type="http://schemas.openxmlformats.org/officeDocument/2006/relationships/image" Target="../media/image30.png"/><Relationship Id="rId5" Type="http://schemas.openxmlformats.org/officeDocument/2006/relationships/image" Target="../media/image26.gif"/><Relationship Id="rId10" Type="http://schemas.microsoft.com/office/2007/relationships/hdphoto" Target="../media/hdphoto12.wdp"/><Relationship Id="rId4" Type="http://schemas.openxmlformats.org/officeDocument/2006/relationships/notesSlide" Target="../notesSlides/notesSlide5.xml"/><Relationship Id="rId9" Type="http://schemas.openxmlformats.org/officeDocument/2006/relationships/image" Target="../media/image29.png"/></Relationships>
</file>

<file path=ppt/slides/_rels/slide6.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slideLayout" Target="../slideLayouts/slideLayout1.xml"/><Relationship Id="rId7" Type="http://schemas.openxmlformats.org/officeDocument/2006/relationships/image" Target="../media/image34.jpe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3.jpeg"/><Relationship Id="rId5" Type="http://schemas.openxmlformats.org/officeDocument/2006/relationships/image" Target="../media/image3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7.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78"/>
        <p:cNvGrpSpPr/>
        <p:nvPr/>
      </p:nvGrpSpPr>
      <p:grpSpPr>
        <a:xfrm>
          <a:off x="0" y="0"/>
          <a:ext cx="0" cy="0"/>
          <a:chOff x="0" y="0"/>
          <a:chExt cx="0" cy="0"/>
        </a:xfrm>
      </p:grpSpPr>
      <p:grpSp>
        <p:nvGrpSpPr>
          <p:cNvPr id="79" name="Google Shape;79;p43"/>
          <p:cNvGrpSpPr/>
          <p:nvPr/>
        </p:nvGrpSpPr>
        <p:grpSpPr>
          <a:xfrm>
            <a:off x="274737" y="301877"/>
            <a:ext cx="11525377" cy="6451026"/>
            <a:chOff x="274737" y="301877"/>
            <a:chExt cx="11525377" cy="6451026"/>
          </a:xfrm>
        </p:grpSpPr>
        <p:sp>
          <p:nvSpPr>
            <p:cNvPr id="80" name="Google Shape;80;p43"/>
            <p:cNvSpPr/>
            <p:nvPr/>
          </p:nvSpPr>
          <p:spPr>
            <a:xfrm>
              <a:off x="4112013" y="301877"/>
              <a:ext cx="6406395" cy="98484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4400"/>
                <a:buFont typeface="Arial"/>
                <a:buNone/>
              </a:pPr>
              <a:r>
                <a:rPr lang="es-PE" sz="4400" b="1" i="0" u="none" strike="noStrike" cap="none" dirty="0">
                  <a:solidFill>
                    <a:schemeClr val="dk1"/>
                  </a:solidFill>
                  <a:latin typeface="Arial Black"/>
                  <a:ea typeface="Arial Black"/>
                  <a:cs typeface="Arial Black"/>
                  <a:sym typeface="Arial Black"/>
                </a:rPr>
                <a:t>Tema:</a:t>
              </a:r>
              <a:endParaRPr sz="1100" b="1" i="0" u="none" strike="noStrike" cap="none" dirty="0">
                <a:solidFill>
                  <a:srgbClr val="000000"/>
                </a:solidFill>
                <a:latin typeface="Arial Black"/>
                <a:ea typeface="Arial Black"/>
                <a:cs typeface="Arial Black"/>
                <a:sym typeface="Arial Black"/>
              </a:endParaRPr>
            </a:p>
          </p:txBody>
        </p:sp>
        <p:grpSp>
          <p:nvGrpSpPr>
            <p:cNvPr id="81" name="Google Shape;81;p43"/>
            <p:cNvGrpSpPr/>
            <p:nvPr/>
          </p:nvGrpSpPr>
          <p:grpSpPr>
            <a:xfrm>
              <a:off x="1133418" y="2455367"/>
              <a:ext cx="10524156" cy="3684176"/>
              <a:chOff x="1133418" y="2455367"/>
              <a:chExt cx="10524156" cy="3684176"/>
            </a:xfrm>
          </p:grpSpPr>
          <p:pic>
            <p:nvPicPr>
              <p:cNvPr id="82" name="Google Shape;82;p43"/>
              <p:cNvPicPr preferRelativeResize="0"/>
              <p:nvPr/>
            </p:nvPicPr>
            <p:blipFill rotWithShape="1">
              <a:blip r:embed="rId4">
                <a:alphaModFix/>
              </a:blip>
              <a:srcRect/>
              <a:stretch/>
            </p:blipFill>
            <p:spPr>
              <a:xfrm>
                <a:off x="1133418" y="2455367"/>
                <a:ext cx="10524156" cy="3684176"/>
              </a:xfrm>
              <a:prstGeom prst="rect">
                <a:avLst/>
              </a:prstGeom>
              <a:noFill/>
              <a:ln>
                <a:noFill/>
              </a:ln>
            </p:spPr>
          </p:pic>
          <p:pic>
            <p:nvPicPr>
              <p:cNvPr id="83" name="Google Shape;83;p43"/>
              <p:cNvPicPr preferRelativeResize="0"/>
              <p:nvPr/>
            </p:nvPicPr>
            <p:blipFill rotWithShape="1">
              <a:blip r:embed="rId5">
                <a:alphaModFix/>
              </a:blip>
              <a:srcRect/>
              <a:stretch/>
            </p:blipFill>
            <p:spPr>
              <a:xfrm>
                <a:off x="1228079" y="2602218"/>
                <a:ext cx="2864950" cy="999254"/>
              </a:xfrm>
              <a:prstGeom prst="rect">
                <a:avLst/>
              </a:prstGeom>
              <a:noFill/>
              <a:ln>
                <a:noFill/>
              </a:ln>
            </p:spPr>
          </p:pic>
          <p:pic>
            <p:nvPicPr>
              <p:cNvPr id="84" name="Google Shape;84;p43"/>
              <p:cNvPicPr preferRelativeResize="0"/>
              <p:nvPr/>
            </p:nvPicPr>
            <p:blipFill rotWithShape="1">
              <a:blip r:embed="rId6">
                <a:alphaModFix/>
              </a:blip>
              <a:srcRect/>
              <a:stretch/>
            </p:blipFill>
            <p:spPr>
              <a:xfrm>
                <a:off x="1203727" y="4415520"/>
                <a:ext cx="2061987" cy="984271"/>
              </a:xfrm>
              <a:prstGeom prst="rect">
                <a:avLst/>
              </a:prstGeom>
              <a:noFill/>
              <a:ln>
                <a:noFill/>
              </a:ln>
            </p:spPr>
          </p:pic>
          <p:pic>
            <p:nvPicPr>
              <p:cNvPr id="85" name="Google Shape;85;p43"/>
              <p:cNvPicPr preferRelativeResize="0"/>
              <p:nvPr/>
            </p:nvPicPr>
            <p:blipFill rotWithShape="1">
              <a:blip r:embed="rId7">
                <a:alphaModFix/>
              </a:blip>
              <a:srcRect/>
              <a:stretch/>
            </p:blipFill>
            <p:spPr>
              <a:xfrm>
                <a:off x="1215912" y="5123544"/>
                <a:ext cx="2277047" cy="1007768"/>
              </a:xfrm>
              <a:prstGeom prst="rect">
                <a:avLst/>
              </a:prstGeom>
              <a:noFill/>
              <a:ln>
                <a:noFill/>
              </a:ln>
            </p:spPr>
          </p:pic>
        </p:grpSp>
        <p:sp>
          <p:nvSpPr>
            <p:cNvPr id="86" name="Google Shape;86;p43"/>
            <p:cNvSpPr txBox="1"/>
            <p:nvPr/>
          </p:nvSpPr>
          <p:spPr>
            <a:xfrm>
              <a:off x="3964578" y="2711995"/>
              <a:ext cx="6690360"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PE" sz="3200" b="0" i="0" u="none" strike="noStrike" cap="none">
                  <a:solidFill>
                    <a:srgbClr val="000000"/>
                  </a:solidFill>
                  <a:latin typeface="Arial"/>
                  <a:ea typeface="Arial"/>
                  <a:cs typeface="Arial"/>
                  <a:sym typeface="Arial"/>
                </a:rPr>
                <a:t>Carol Alguiar </a:t>
              </a:r>
              <a:endParaRPr sz="3200" b="0" i="0" u="none" strike="noStrike" cap="none">
                <a:solidFill>
                  <a:srgbClr val="000000"/>
                </a:solidFill>
                <a:latin typeface="Arial"/>
                <a:ea typeface="Arial"/>
                <a:cs typeface="Arial"/>
                <a:sym typeface="Arial"/>
              </a:endParaRPr>
            </a:p>
            <a:p>
              <a:pPr marL="457200" marR="0" lvl="0" indent="-254000" algn="l" rtl="0">
                <a:lnSpc>
                  <a:spcPct val="100000"/>
                </a:lnSpc>
                <a:spcBef>
                  <a:spcPts val="0"/>
                </a:spcBef>
                <a:spcAft>
                  <a:spcPts val="0"/>
                </a:spcAft>
                <a:buClr>
                  <a:srgbClr val="000000"/>
                </a:buClr>
                <a:buSzPts val="3200"/>
                <a:buFont typeface="Arial"/>
                <a:buNone/>
              </a:pPr>
              <a:endParaRPr sz="3200" b="0" i="0" u="none" strike="noStrike" cap="none">
                <a:solidFill>
                  <a:srgbClr val="000000"/>
                </a:solidFill>
                <a:latin typeface="Arial"/>
                <a:ea typeface="Arial"/>
                <a:cs typeface="Arial"/>
                <a:sym typeface="Arial"/>
              </a:endParaRPr>
            </a:p>
            <a:p>
              <a:pPr marL="457200" marR="0" lvl="0" indent="-254000" algn="l" rtl="0">
                <a:lnSpc>
                  <a:spcPct val="100000"/>
                </a:lnSpc>
                <a:spcBef>
                  <a:spcPts val="0"/>
                </a:spcBef>
                <a:spcAft>
                  <a:spcPts val="0"/>
                </a:spcAft>
                <a:buClr>
                  <a:srgbClr val="000000"/>
                </a:buClr>
                <a:buSzPts val="3200"/>
                <a:buFont typeface="Arial"/>
                <a:buNone/>
              </a:pPr>
              <a:endParaRPr sz="3200" b="0" i="0" u="none" strike="noStrike" cap="none">
                <a:solidFill>
                  <a:srgbClr val="000000"/>
                </a:solidFill>
                <a:latin typeface="Arial"/>
                <a:ea typeface="Arial"/>
                <a:cs typeface="Arial"/>
                <a:sym typeface="Arial"/>
              </a:endParaRPr>
            </a:p>
          </p:txBody>
        </p:sp>
        <p:sp>
          <p:nvSpPr>
            <p:cNvPr id="87" name="Google Shape;87;p43"/>
            <p:cNvSpPr txBox="1"/>
            <p:nvPr/>
          </p:nvSpPr>
          <p:spPr>
            <a:xfrm>
              <a:off x="3014617" y="4598852"/>
              <a:ext cx="6690360"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PE" sz="2800" b="0" i="0" u="none" strike="noStrike" cap="none">
                  <a:solidFill>
                    <a:srgbClr val="000000"/>
                  </a:solidFill>
                  <a:latin typeface="Arial"/>
                  <a:ea typeface="Arial"/>
                  <a:cs typeface="Arial"/>
                  <a:sym typeface="Arial"/>
                </a:rPr>
                <a:t>Arte</a:t>
              </a:r>
              <a:endParaRPr sz="2800" b="0" i="0" u="none" strike="noStrike" cap="none">
                <a:solidFill>
                  <a:srgbClr val="000000"/>
                </a:solidFill>
                <a:latin typeface="Arial"/>
                <a:ea typeface="Arial"/>
                <a:cs typeface="Arial"/>
                <a:sym typeface="Arial"/>
              </a:endParaRPr>
            </a:p>
          </p:txBody>
        </p:sp>
        <p:sp>
          <p:nvSpPr>
            <p:cNvPr id="88" name="Google Shape;88;p43"/>
            <p:cNvSpPr txBox="1"/>
            <p:nvPr/>
          </p:nvSpPr>
          <p:spPr>
            <a:xfrm>
              <a:off x="3029131" y="5360852"/>
              <a:ext cx="6690360"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PE" sz="2800" b="0" i="0" u="none" strike="noStrike" cap="none">
                  <a:solidFill>
                    <a:srgbClr val="000000"/>
                  </a:solidFill>
                  <a:latin typeface="Arial"/>
                  <a:ea typeface="Arial"/>
                  <a:cs typeface="Arial"/>
                  <a:sym typeface="Arial"/>
                </a:rPr>
                <a:t>1 año de secundaria</a:t>
              </a:r>
              <a:endParaRPr sz="2800" b="0" i="0" u="none" strike="noStrike" cap="none">
                <a:solidFill>
                  <a:srgbClr val="000000"/>
                </a:solidFill>
                <a:latin typeface="Arial"/>
                <a:ea typeface="Arial"/>
                <a:cs typeface="Arial"/>
                <a:sym typeface="Arial"/>
              </a:endParaRPr>
            </a:p>
          </p:txBody>
        </p:sp>
        <p:grpSp>
          <p:nvGrpSpPr>
            <p:cNvPr id="89" name="Google Shape;89;p43"/>
            <p:cNvGrpSpPr/>
            <p:nvPr/>
          </p:nvGrpSpPr>
          <p:grpSpPr>
            <a:xfrm>
              <a:off x="274737" y="349496"/>
              <a:ext cx="11525377" cy="6403407"/>
              <a:chOff x="376337" y="436581"/>
              <a:chExt cx="11525377" cy="6403407"/>
            </a:xfrm>
          </p:grpSpPr>
          <p:grpSp>
            <p:nvGrpSpPr>
              <p:cNvPr id="90" name="Google Shape;90;p43"/>
              <p:cNvGrpSpPr/>
              <p:nvPr/>
            </p:nvGrpSpPr>
            <p:grpSpPr>
              <a:xfrm>
                <a:off x="376337" y="595087"/>
                <a:ext cx="2323320" cy="1277256"/>
                <a:chOff x="260223" y="225155"/>
                <a:chExt cx="2033034" cy="1110159"/>
              </a:xfrm>
            </p:grpSpPr>
            <p:grpSp>
              <p:nvGrpSpPr>
                <p:cNvPr id="91" name="Google Shape;91;p43"/>
                <p:cNvGrpSpPr/>
                <p:nvPr/>
              </p:nvGrpSpPr>
              <p:grpSpPr>
                <a:xfrm>
                  <a:off x="444499" y="1116398"/>
                  <a:ext cx="1133665" cy="218916"/>
                  <a:chOff x="1820" y="6101"/>
                  <a:chExt cx="5666" cy="1040"/>
                </a:xfrm>
              </p:grpSpPr>
              <p:sp>
                <p:nvSpPr>
                  <p:cNvPr id="92" name="Google Shape;92;p43"/>
                  <p:cNvSpPr/>
                  <p:nvPr/>
                </p:nvSpPr>
                <p:spPr>
                  <a:xfrm>
                    <a:off x="1820" y="6101"/>
                    <a:ext cx="702" cy="1040"/>
                  </a:xfrm>
                  <a:custGeom>
                    <a:avLst/>
                    <a:gdLst/>
                    <a:ahLst/>
                    <a:cxnLst/>
                    <a:rect l="l" t="t" r="r" b="b"/>
                    <a:pathLst>
                      <a:path w="119" h="176" extrusionOk="0">
                        <a:moveTo>
                          <a:pt x="119" y="119"/>
                        </a:moveTo>
                        <a:cubicBezTo>
                          <a:pt x="119" y="114"/>
                          <a:pt x="117" y="112"/>
                          <a:pt x="113" y="112"/>
                        </a:cubicBezTo>
                        <a:cubicBezTo>
                          <a:pt x="92" y="112"/>
                          <a:pt x="92" y="112"/>
                          <a:pt x="92" y="112"/>
                        </a:cubicBezTo>
                        <a:cubicBezTo>
                          <a:pt x="88" y="112"/>
                          <a:pt x="86" y="114"/>
                          <a:pt x="86" y="119"/>
                        </a:cubicBezTo>
                        <a:cubicBezTo>
                          <a:pt x="86" y="128"/>
                          <a:pt x="86" y="128"/>
                          <a:pt x="86" y="128"/>
                        </a:cubicBezTo>
                        <a:cubicBezTo>
                          <a:pt x="86" y="141"/>
                          <a:pt x="77" y="147"/>
                          <a:pt x="60" y="147"/>
                        </a:cubicBezTo>
                        <a:cubicBezTo>
                          <a:pt x="43" y="147"/>
                          <a:pt x="35" y="141"/>
                          <a:pt x="35" y="128"/>
                        </a:cubicBezTo>
                        <a:cubicBezTo>
                          <a:pt x="35" y="47"/>
                          <a:pt x="35" y="47"/>
                          <a:pt x="35" y="47"/>
                        </a:cubicBezTo>
                        <a:cubicBezTo>
                          <a:pt x="35" y="34"/>
                          <a:pt x="43" y="28"/>
                          <a:pt x="60" y="28"/>
                        </a:cubicBezTo>
                        <a:cubicBezTo>
                          <a:pt x="77" y="28"/>
                          <a:pt x="86" y="34"/>
                          <a:pt x="86" y="47"/>
                        </a:cubicBezTo>
                        <a:cubicBezTo>
                          <a:pt x="86" y="53"/>
                          <a:pt x="86" y="53"/>
                          <a:pt x="86" y="53"/>
                        </a:cubicBezTo>
                        <a:cubicBezTo>
                          <a:pt x="86" y="58"/>
                          <a:pt x="88" y="59"/>
                          <a:pt x="92" y="59"/>
                        </a:cubicBezTo>
                        <a:cubicBezTo>
                          <a:pt x="113" y="59"/>
                          <a:pt x="113" y="59"/>
                          <a:pt x="113" y="59"/>
                        </a:cubicBezTo>
                        <a:cubicBezTo>
                          <a:pt x="117" y="59"/>
                          <a:pt x="119" y="58"/>
                          <a:pt x="119" y="53"/>
                        </a:cubicBezTo>
                        <a:cubicBezTo>
                          <a:pt x="119" y="41"/>
                          <a:pt x="119" y="41"/>
                          <a:pt x="119" y="41"/>
                        </a:cubicBezTo>
                        <a:cubicBezTo>
                          <a:pt x="119" y="20"/>
                          <a:pt x="105" y="0"/>
                          <a:pt x="60" y="0"/>
                        </a:cubicBezTo>
                        <a:cubicBezTo>
                          <a:pt x="14" y="0"/>
                          <a:pt x="0" y="20"/>
                          <a:pt x="0" y="41"/>
                        </a:cubicBezTo>
                        <a:cubicBezTo>
                          <a:pt x="0" y="134"/>
                          <a:pt x="0" y="134"/>
                          <a:pt x="0" y="134"/>
                        </a:cubicBezTo>
                        <a:cubicBezTo>
                          <a:pt x="0" y="156"/>
                          <a:pt x="14" y="176"/>
                          <a:pt x="60" y="176"/>
                        </a:cubicBezTo>
                        <a:cubicBezTo>
                          <a:pt x="105" y="176"/>
                          <a:pt x="119" y="156"/>
                          <a:pt x="119" y="134"/>
                        </a:cubicBezTo>
                        <a:lnTo>
                          <a:pt x="119" y="119"/>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 name="Google Shape;93;p43"/>
                  <p:cNvSpPr/>
                  <p:nvPr/>
                </p:nvSpPr>
                <p:spPr>
                  <a:xfrm>
                    <a:off x="2740" y="6101"/>
                    <a:ext cx="726" cy="1040"/>
                  </a:xfrm>
                  <a:custGeom>
                    <a:avLst/>
                    <a:gdLst/>
                    <a:ahLst/>
                    <a:cxnLst/>
                    <a:rect l="l" t="t" r="r" b="b"/>
                    <a:pathLst>
                      <a:path w="123" h="176" extrusionOk="0">
                        <a:moveTo>
                          <a:pt x="89" y="128"/>
                        </a:moveTo>
                        <a:cubicBezTo>
                          <a:pt x="89" y="141"/>
                          <a:pt x="79" y="147"/>
                          <a:pt x="62" y="147"/>
                        </a:cubicBezTo>
                        <a:cubicBezTo>
                          <a:pt x="45" y="147"/>
                          <a:pt x="35" y="141"/>
                          <a:pt x="35" y="128"/>
                        </a:cubicBezTo>
                        <a:cubicBezTo>
                          <a:pt x="35" y="47"/>
                          <a:pt x="35" y="47"/>
                          <a:pt x="35" y="47"/>
                        </a:cubicBezTo>
                        <a:cubicBezTo>
                          <a:pt x="35" y="34"/>
                          <a:pt x="45" y="28"/>
                          <a:pt x="62" y="28"/>
                        </a:cubicBezTo>
                        <a:cubicBezTo>
                          <a:pt x="79" y="28"/>
                          <a:pt x="89" y="34"/>
                          <a:pt x="89" y="47"/>
                        </a:cubicBezTo>
                        <a:lnTo>
                          <a:pt x="89" y="128"/>
                        </a:lnTo>
                        <a:close/>
                        <a:moveTo>
                          <a:pt x="0" y="134"/>
                        </a:moveTo>
                        <a:cubicBezTo>
                          <a:pt x="0" y="156"/>
                          <a:pt x="16" y="176"/>
                          <a:pt x="62" y="176"/>
                        </a:cubicBezTo>
                        <a:cubicBezTo>
                          <a:pt x="107" y="176"/>
                          <a:pt x="123" y="156"/>
                          <a:pt x="123" y="134"/>
                        </a:cubicBezTo>
                        <a:cubicBezTo>
                          <a:pt x="123" y="41"/>
                          <a:pt x="123" y="41"/>
                          <a:pt x="123" y="41"/>
                        </a:cubicBezTo>
                        <a:cubicBezTo>
                          <a:pt x="123" y="20"/>
                          <a:pt x="107" y="0"/>
                          <a:pt x="62" y="0"/>
                        </a:cubicBezTo>
                        <a:cubicBezTo>
                          <a:pt x="16" y="0"/>
                          <a:pt x="0" y="20"/>
                          <a:pt x="0" y="41"/>
                        </a:cubicBezTo>
                        <a:lnTo>
                          <a:pt x="0" y="134"/>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 name="Google Shape;94;p43"/>
                  <p:cNvSpPr/>
                  <p:nvPr/>
                </p:nvSpPr>
                <p:spPr>
                  <a:xfrm>
                    <a:off x="3738" y="6113"/>
                    <a:ext cx="566" cy="1016"/>
                  </a:xfrm>
                  <a:custGeom>
                    <a:avLst/>
                    <a:gdLst/>
                    <a:ahLst/>
                    <a:cxnLst/>
                    <a:rect l="l" t="t" r="r" b="b"/>
                    <a:pathLst>
                      <a:path w="96" h="172" extrusionOk="0">
                        <a:moveTo>
                          <a:pt x="34" y="6"/>
                        </a:moveTo>
                        <a:cubicBezTo>
                          <a:pt x="34" y="2"/>
                          <a:pt x="32" y="0"/>
                          <a:pt x="28" y="0"/>
                        </a:cubicBezTo>
                        <a:cubicBezTo>
                          <a:pt x="6" y="0"/>
                          <a:pt x="6" y="0"/>
                          <a:pt x="6" y="0"/>
                        </a:cubicBezTo>
                        <a:cubicBezTo>
                          <a:pt x="1" y="0"/>
                          <a:pt x="0" y="2"/>
                          <a:pt x="0" y="6"/>
                        </a:cubicBezTo>
                        <a:cubicBezTo>
                          <a:pt x="0" y="165"/>
                          <a:pt x="0" y="165"/>
                          <a:pt x="0" y="165"/>
                        </a:cubicBezTo>
                        <a:cubicBezTo>
                          <a:pt x="0" y="169"/>
                          <a:pt x="1" y="172"/>
                          <a:pt x="5" y="172"/>
                        </a:cubicBezTo>
                        <a:cubicBezTo>
                          <a:pt x="90" y="172"/>
                          <a:pt x="90" y="172"/>
                          <a:pt x="90" y="172"/>
                        </a:cubicBezTo>
                        <a:cubicBezTo>
                          <a:pt x="94" y="172"/>
                          <a:pt x="96" y="170"/>
                          <a:pt x="96" y="165"/>
                        </a:cubicBezTo>
                        <a:cubicBezTo>
                          <a:pt x="96" y="149"/>
                          <a:pt x="96" y="149"/>
                          <a:pt x="96" y="149"/>
                        </a:cubicBezTo>
                        <a:cubicBezTo>
                          <a:pt x="96" y="145"/>
                          <a:pt x="94" y="143"/>
                          <a:pt x="90" y="143"/>
                        </a:cubicBezTo>
                        <a:cubicBezTo>
                          <a:pt x="34" y="143"/>
                          <a:pt x="34" y="143"/>
                          <a:pt x="34" y="143"/>
                        </a:cubicBezTo>
                        <a:lnTo>
                          <a:pt x="34" y="6"/>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 name="Google Shape;95;p43"/>
                  <p:cNvSpPr/>
                  <p:nvPr/>
                </p:nvSpPr>
                <p:spPr>
                  <a:xfrm>
                    <a:off x="4523" y="6113"/>
                    <a:ext cx="596" cy="1016"/>
                  </a:xfrm>
                  <a:custGeom>
                    <a:avLst/>
                    <a:gdLst/>
                    <a:ahLst/>
                    <a:cxnLst/>
                    <a:rect l="l" t="t" r="r" b="b"/>
                    <a:pathLst>
                      <a:path w="101" h="172" extrusionOk="0">
                        <a:moveTo>
                          <a:pt x="94" y="172"/>
                        </a:moveTo>
                        <a:cubicBezTo>
                          <a:pt x="99" y="172"/>
                          <a:pt x="101" y="170"/>
                          <a:pt x="101" y="165"/>
                        </a:cubicBezTo>
                        <a:cubicBezTo>
                          <a:pt x="101" y="149"/>
                          <a:pt x="101" y="149"/>
                          <a:pt x="101" y="149"/>
                        </a:cubicBezTo>
                        <a:cubicBezTo>
                          <a:pt x="101" y="145"/>
                          <a:pt x="99" y="143"/>
                          <a:pt x="94" y="143"/>
                        </a:cubicBezTo>
                        <a:cubicBezTo>
                          <a:pt x="34" y="143"/>
                          <a:pt x="34" y="143"/>
                          <a:pt x="34" y="143"/>
                        </a:cubicBezTo>
                        <a:cubicBezTo>
                          <a:pt x="34" y="96"/>
                          <a:pt x="34" y="96"/>
                          <a:pt x="34" y="96"/>
                        </a:cubicBezTo>
                        <a:cubicBezTo>
                          <a:pt x="88" y="96"/>
                          <a:pt x="88" y="96"/>
                          <a:pt x="88" y="96"/>
                        </a:cubicBezTo>
                        <a:cubicBezTo>
                          <a:pt x="92" y="96"/>
                          <a:pt x="94" y="95"/>
                          <a:pt x="94" y="90"/>
                        </a:cubicBezTo>
                        <a:cubicBezTo>
                          <a:pt x="94" y="75"/>
                          <a:pt x="94" y="75"/>
                          <a:pt x="94" y="75"/>
                        </a:cubicBezTo>
                        <a:cubicBezTo>
                          <a:pt x="94" y="71"/>
                          <a:pt x="92" y="69"/>
                          <a:pt x="88" y="69"/>
                        </a:cubicBezTo>
                        <a:cubicBezTo>
                          <a:pt x="34" y="69"/>
                          <a:pt x="34" y="69"/>
                          <a:pt x="34" y="69"/>
                        </a:cubicBezTo>
                        <a:cubicBezTo>
                          <a:pt x="34" y="28"/>
                          <a:pt x="34" y="28"/>
                          <a:pt x="34" y="28"/>
                        </a:cubicBezTo>
                        <a:cubicBezTo>
                          <a:pt x="92" y="28"/>
                          <a:pt x="92" y="28"/>
                          <a:pt x="92" y="28"/>
                        </a:cubicBezTo>
                        <a:cubicBezTo>
                          <a:pt x="96" y="28"/>
                          <a:pt x="98" y="26"/>
                          <a:pt x="98" y="22"/>
                        </a:cubicBezTo>
                        <a:cubicBezTo>
                          <a:pt x="98" y="6"/>
                          <a:pt x="98" y="6"/>
                          <a:pt x="98" y="6"/>
                        </a:cubicBezTo>
                        <a:cubicBezTo>
                          <a:pt x="98" y="1"/>
                          <a:pt x="96" y="0"/>
                          <a:pt x="92" y="0"/>
                        </a:cubicBezTo>
                        <a:cubicBezTo>
                          <a:pt x="6" y="0"/>
                          <a:pt x="6" y="0"/>
                          <a:pt x="6" y="0"/>
                        </a:cubicBezTo>
                        <a:cubicBezTo>
                          <a:pt x="1" y="0"/>
                          <a:pt x="0" y="2"/>
                          <a:pt x="0" y="6"/>
                        </a:cubicBezTo>
                        <a:cubicBezTo>
                          <a:pt x="0" y="165"/>
                          <a:pt x="0" y="165"/>
                          <a:pt x="0" y="165"/>
                        </a:cubicBezTo>
                        <a:cubicBezTo>
                          <a:pt x="0" y="170"/>
                          <a:pt x="1" y="172"/>
                          <a:pt x="6" y="172"/>
                        </a:cubicBezTo>
                        <a:lnTo>
                          <a:pt x="94" y="172"/>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 name="Google Shape;96;p43"/>
                  <p:cNvSpPr/>
                  <p:nvPr/>
                </p:nvSpPr>
                <p:spPr>
                  <a:xfrm>
                    <a:off x="5337" y="6101"/>
                    <a:ext cx="703" cy="1040"/>
                  </a:xfrm>
                  <a:custGeom>
                    <a:avLst/>
                    <a:gdLst/>
                    <a:ahLst/>
                    <a:cxnLst/>
                    <a:rect l="l" t="t" r="r" b="b"/>
                    <a:pathLst>
                      <a:path w="119" h="176" extrusionOk="0">
                        <a:moveTo>
                          <a:pt x="61" y="83"/>
                        </a:moveTo>
                        <a:cubicBezTo>
                          <a:pt x="57" y="83"/>
                          <a:pt x="55" y="85"/>
                          <a:pt x="55" y="90"/>
                        </a:cubicBezTo>
                        <a:cubicBezTo>
                          <a:pt x="55" y="106"/>
                          <a:pt x="55" y="106"/>
                          <a:pt x="55" y="106"/>
                        </a:cubicBezTo>
                        <a:cubicBezTo>
                          <a:pt x="55" y="110"/>
                          <a:pt x="57" y="112"/>
                          <a:pt x="61" y="112"/>
                        </a:cubicBezTo>
                        <a:cubicBezTo>
                          <a:pt x="86" y="112"/>
                          <a:pt x="86" y="112"/>
                          <a:pt x="86" y="112"/>
                        </a:cubicBezTo>
                        <a:cubicBezTo>
                          <a:pt x="86" y="129"/>
                          <a:pt x="86" y="129"/>
                          <a:pt x="86" y="129"/>
                        </a:cubicBezTo>
                        <a:cubicBezTo>
                          <a:pt x="86" y="141"/>
                          <a:pt x="77" y="147"/>
                          <a:pt x="60" y="147"/>
                        </a:cubicBezTo>
                        <a:cubicBezTo>
                          <a:pt x="43" y="147"/>
                          <a:pt x="35" y="141"/>
                          <a:pt x="35" y="128"/>
                        </a:cubicBezTo>
                        <a:cubicBezTo>
                          <a:pt x="35" y="47"/>
                          <a:pt x="35" y="47"/>
                          <a:pt x="35" y="47"/>
                        </a:cubicBezTo>
                        <a:cubicBezTo>
                          <a:pt x="35" y="34"/>
                          <a:pt x="43" y="28"/>
                          <a:pt x="60" y="28"/>
                        </a:cubicBezTo>
                        <a:cubicBezTo>
                          <a:pt x="77" y="28"/>
                          <a:pt x="86" y="34"/>
                          <a:pt x="86" y="47"/>
                        </a:cubicBezTo>
                        <a:cubicBezTo>
                          <a:pt x="86" y="51"/>
                          <a:pt x="86" y="51"/>
                          <a:pt x="86" y="51"/>
                        </a:cubicBezTo>
                        <a:cubicBezTo>
                          <a:pt x="86" y="55"/>
                          <a:pt x="88" y="57"/>
                          <a:pt x="92" y="57"/>
                        </a:cubicBezTo>
                        <a:cubicBezTo>
                          <a:pt x="113" y="57"/>
                          <a:pt x="113" y="57"/>
                          <a:pt x="113" y="57"/>
                        </a:cubicBezTo>
                        <a:cubicBezTo>
                          <a:pt x="117" y="57"/>
                          <a:pt x="119" y="55"/>
                          <a:pt x="119" y="51"/>
                        </a:cubicBezTo>
                        <a:cubicBezTo>
                          <a:pt x="119" y="41"/>
                          <a:pt x="119" y="41"/>
                          <a:pt x="119" y="41"/>
                        </a:cubicBezTo>
                        <a:cubicBezTo>
                          <a:pt x="119" y="20"/>
                          <a:pt x="105" y="0"/>
                          <a:pt x="60" y="0"/>
                        </a:cubicBezTo>
                        <a:cubicBezTo>
                          <a:pt x="14" y="0"/>
                          <a:pt x="0" y="20"/>
                          <a:pt x="0" y="41"/>
                        </a:cubicBezTo>
                        <a:cubicBezTo>
                          <a:pt x="0" y="134"/>
                          <a:pt x="0" y="134"/>
                          <a:pt x="0" y="134"/>
                        </a:cubicBezTo>
                        <a:cubicBezTo>
                          <a:pt x="0" y="156"/>
                          <a:pt x="14" y="176"/>
                          <a:pt x="60" y="176"/>
                        </a:cubicBezTo>
                        <a:cubicBezTo>
                          <a:pt x="105" y="176"/>
                          <a:pt x="119" y="156"/>
                          <a:pt x="119" y="134"/>
                        </a:cubicBezTo>
                        <a:cubicBezTo>
                          <a:pt x="119" y="90"/>
                          <a:pt x="119" y="90"/>
                          <a:pt x="119" y="90"/>
                        </a:cubicBezTo>
                        <a:cubicBezTo>
                          <a:pt x="119" y="85"/>
                          <a:pt x="117" y="83"/>
                          <a:pt x="113" y="83"/>
                        </a:cubicBezTo>
                        <a:lnTo>
                          <a:pt x="61" y="83"/>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 name="Google Shape;97;p43"/>
                  <p:cNvSpPr/>
                  <p:nvPr/>
                </p:nvSpPr>
                <p:spPr>
                  <a:xfrm>
                    <a:off x="6293" y="6113"/>
                    <a:ext cx="201" cy="1016"/>
                  </a:xfrm>
                  <a:custGeom>
                    <a:avLst/>
                    <a:gdLst/>
                    <a:ahLst/>
                    <a:cxnLst/>
                    <a:rect l="l" t="t" r="r" b="b"/>
                    <a:pathLst>
                      <a:path w="34" h="172" extrusionOk="0">
                        <a:moveTo>
                          <a:pt x="34" y="6"/>
                        </a:moveTo>
                        <a:cubicBezTo>
                          <a:pt x="34" y="2"/>
                          <a:pt x="33" y="0"/>
                          <a:pt x="28" y="0"/>
                        </a:cubicBezTo>
                        <a:cubicBezTo>
                          <a:pt x="6" y="0"/>
                          <a:pt x="6" y="0"/>
                          <a:pt x="6" y="0"/>
                        </a:cubicBezTo>
                        <a:cubicBezTo>
                          <a:pt x="2" y="0"/>
                          <a:pt x="0" y="2"/>
                          <a:pt x="0" y="6"/>
                        </a:cubicBezTo>
                        <a:cubicBezTo>
                          <a:pt x="0" y="165"/>
                          <a:pt x="0" y="165"/>
                          <a:pt x="0" y="165"/>
                        </a:cubicBezTo>
                        <a:cubicBezTo>
                          <a:pt x="0" y="170"/>
                          <a:pt x="2" y="172"/>
                          <a:pt x="6" y="172"/>
                        </a:cubicBezTo>
                        <a:cubicBezTo>
                          <a:pt x="28" y="172"/>
                          <a:pt x="28" y="172"/>
                          <a:pt x="28" y="172"/>
                        </a:cubicBezTo>
                        <a:cubicBezTo>
                          <a:pt x="33" y="172"/>
                          <a:pt x="34" y="170"/>
                          <a:pt x="34" y="165"/>
                        </a:cubicBezTo>
                        <a:lnTo>
                          <a:pt x="34" y="6"/>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 name="Google Shape;98;p43"/>
                  <p:cNvSpPr/>
                  <p:nvPr/>
                </p:nvSpPr>
                <p:spPr>
                  <a:xfrm>
                    <a:off x="6765" y="6101"/>
                    <a:ext cx="721" cy="1040"/>
                  </a:xfrm>
                  <a:custGeom>
                    <a:avLst/>
                    <a:gdLst/>
                    <a:ahLst/>
                    <a:cxnLst/>
                    <a:rect l="l" t="t" r="r" b="b"/>
                    <a:pathLst>
                      <a:path w="122" h="176" extrusionOk="0">
                        <a:moveTo>
                          <a:pt x="88" y="128"/>
                        </a:moveTo>
                        <a:cubicBezTo>
                          <a:pt x="88" y="141"/>
                          <a:pt x="78" y="147"/>
                          <a:pt x="61" y="147"/>
                        </a:cubicBezTo>
                        <a:cubicBezTo>
                          <a:pt x="44" y="147"/>
                          <a:pt x="34" y="141"/>
                          <a:pt x="34" y="128"/>
                        </a:cubicBezTo>
                        <a:cubicBezTo>
                          <a:pt x="34" y="47"/>
                          <a:pt x="34" y="47"/>
                          <a:pt x="34" y="47"/>
                        </a:cubicBezTo>
                        <a:cubicBezTo>
                          <a:pt x="34" y="34"/>
                          <a:pt x="44" y="28"/>
                          <a:pt x="61" y="28"/>
                        </a:cubicBezTo>
                        <a:cubicBezTo>
                          <a:pt x="78" y="28"/>
                          <a:pt x="88" y="34"/>
                          <a:pt x="88" y="47"/>
                        </a:cubicBezTo>
                        <a:lnTo>
                          <a:pt x="88" y="128"/>
                        </a:lnTo>
                        <a:close/>
                        <a:moveTo>
                          <a:pt x="0" y="134"/>
                        </a:moveTo>
                        <a:cubicBezTo>
                          <a:pt x="0" y="156"/>
                          <a:pt x="15" y="176"/>
                          <a:pt x="61" y="176"/>
                        </a:cubicBezTo>
                        <a:cubicBezTo>
                          <a:pt x="107" y="176"/>
                          <a:pt x="122" y="156"/>
                          <a:pt x="122" y="134"/>
                        </a:cubicBezTo>
                        <a:cubicBezTo>
                          <a:pt x="122" y="41"/>
                          <a:pt x="122" y="41"/>
                          <a:pt x="122" y="41"/>
                        </a:cubicBezTo>
                        <a:cubicBezTo>
                          <a:pt x="122" y="20"/>
                          <a:pt x="107" y="0"/>
                          <a:pt x="61" y="0"/>
                        </a:cubicBezTo>
                        <a:cubicBezTo>
                          <a:pt x="15" y="0"/>
                          <a:pt x="0" y="20"/>
                          <a:pt x="0" y="41"/>
                        </a:cubicBezTo>
                        <a:lnTo>
                          <a:pt x="0" y="134"/>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99" name="Google Shape;99;p43"/>
                <p:cNvGrpSpPr/>
                <p:nvPr/>
              </p:nvGrpSpPr>
              <p:grpSpPr>
                <a:xfrm>
                  <a:off x="260223" y="225155"/>
                  <a:ext cx="2033034" cy="684956"/>
                  <a:chOff x="899" y="1867"/>
                  <a:chExt cx="10161" cy="3254"/>
                </a:xfrm>
              </p:grpSpPr>
              <p:sp>
                <p:nvSpPr>
                  <p:cNvPr id="100" name="Google Shape;100;p43"/>
                  <p:cNvSpPr/>
                  <p:nvPr/>
                </p:nvSpPr>
                <p:spPr>
                  <a:xfrm>
                    <a:off x="899" y="2079"/>
                    <a:ext cx="2786" cy="3042"/>
                  </a:xfrm>
                  <a:custGeom>
                    <a:avLst/>
                    <a:gdLst/>
                    <a:ahLst/>
                    <a:cxnLst/>
                    <a:rect l="l" t="t" r="r" b="b"/>
                    <a:pathLst>
                      <a:path w="2786" h="3042" extrusionOk="0">
                        <a:moveTo>
                          <a:pt x="0" y="0"/>
                        </a:moveTo>
                        <a:lnTo>
                          <a:pt x="0" y="703"/>
                        </a:lnTo>
                        <a:lnTo>
                          <a:pt x="443" y="703"/>
                        </a:lnTo>
                        <a:lnTo>
                          <a:pt x="443" y="502"/>
                        </a:lnTo>
                        <a:lnTo>
                          <a:pt x="1116" y="502"/>
                        </a:lnTo>
                        <a:lnTo>
                          <a:pt x="1116" y="2599"/>
                        </a:lnTo>
                        <a:lnTo>
                          <a:pt x="915" y="2599"/>
                        </a:lnTo>
                        <a:lnTo>
                          <a:pt x="915" y="3042"/>
                        </a:lnTo>
                        <a:lnTo>
                          <a:pt x="1871" y="3042"/>
                        </a:lnTo>
                        <a:lnTo>
                          <a:pt x="1871" y="2599"/>
                        </a:lnTo>
                        <a:lnTo>
                          <a:pt x="1670" y="2599"/>
                        </a:lnTo>
                        <a:lnTo>
                          <a:pt x="1670" y="502"/>
                        </a:lnTo>
                        <a:lnTo>
                          <a:pt x="2343" y="502"/>
                        </a:lnTo>
                        <a:lnTo>
                          <a:pt x="2343" y="703"/>
                        </a:lnTo>
                        <a:lnTo>
                          <a:pt x="2786" y="703"/>
                        </a:lnTo>
                        <a:lnTo>
                          <a:pt x="2786" y="0"/>
                        </a:lnTo>
                        <a:lnTo>
                          <a:pt x="0" y="0"/>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 name="Google Shape;101;p43"/>
                  <p:cNvSpPr/>
                  <p:nvPr/>
                </p:nvSpPr>
                <p:spPr>
                  <a:xfrm>
                    <a:off x="3041" y="3089"/>
                    <a:ext cx="1346" cy="2032"/>
                  </a:xfrm>
                  <a:custGeom>
                    <a:avLst/>
                    <a:gdLst/>
                    <a:ahLst/>
                    <a:cxnLst/>
                    <a:rect l="l" t="t" r="r" b="b"/>
                    <a:pathLst>
                      <a:path w="1346" h="2032" extrusionOk="0">
                        <a:moveTo>
                          <a:pt x="201" y="0"/>
                        </a:moveTo>
                        <a:lnTo>
                          <a:pt x="201" y="1589"/>
                        </a:lnTo>
                        <a:lnTo>
                          <a:pt x="0" y="1589"/>
                        </a:lnTo>
                        <a:lnTo>
                          <a:pt x="0" y="2032"/>
                        </a:lnTo>
                        <a:lnTo>
                          <a:pt x="1346" y="2032"/>
                        </a:lnTo>
                        <a:lnTo>
                          <a:pt x="1346" y="1589"/>
                        </a:lnTo>
                        <a:lnTo>
                          <a:pt x="750" y="1589"/>
                        </a:lnTo>
                        <a:lnTo>
                          <a:pt x="750" y="443"/>
                        </a:lnTo>
                        <a:lnTo>
                          <a:pt x="1346" y="443"/>
                        </a:lnTo>
                        <a:lnTo>
                          <a:pt x="1346" y="0"/>
                        </a:lnTo>
                        <a:lnTo>
                          <a:pt x="201" y="0"/>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102" name="Google Shape;102;p43"/>
                  <p:cNvGrpSpPr/>
                  <p:nvPr/>
                </p:nvGrpSpPr>
                <p:grpSpPr>
                  <a:xfrm>
                    <a:off x="4647" y="2132"/>
                    <a:ext cx="1345" cy="2989"/>
                    <a:chOff x="4647" y="2132"/>
                    <a:chExt cx="1345" cy="2989"/>
                  </a:xfrm>
                </p:grpSpPr>
                <p:sp>
                  <p:nvSpPr>
                    <p:cNvPr id="103" name="Google Shape;103;p43"/>
                    <p:cNvSpPr/>
                    <p:nvPr/>
                  </p:nvSpPr>
                  <p:spPr>
                    <a:xfrm>
                      <a:off x="4647" y="3089"/>
                      <a:ext cx="1345" cy="2032"/>
                    </a:xfrm>
                    <a:custGeom>
                      <a:avLst/>
                      <a:gdLst/>
                      <a:ahLst/>
                      <a:cxnLst/>
                      <a:rect l="l" t="t" r="r" b="b"/>
                      <a:pathLst>
                        <a:path w="1345" h="2032" extrusionOk="0">
                          <a:moveTo>
                            <a:pt x="1145" y="0"/>
                          </a:moveTo>
                          <a:lnTo>
                            <a:pt x="1145" y="1589"/>
                          </a:lnTo>
                          <a:lnTo>
                            <a:pt x="1345" y="1589"/>
                          </a:lnTo>
                          <a:lnTo>
                            <a:pt x="1345" y="2032"/>
                          </a:lnTo>
                          <a:lnTo>
                            <a:pt x="0" y="2032"/>
                          </a:lnTo>
                          <a:lnTo>
                            <a:pt x="0" y="1589"/>
                          </a:lnTo>
                          <a:lnTo>
                            <a:pt x="590" y="1589"/>
                          </a:lnTo>
                          <a:lnTo>
                            <a:pt x="590" y="443"/>
                          </a:lnTo>
                          <a:lnTo>
                            <a:pt x="0" y="443"/>
                          </a:lnTo>
                          <a:lnTo>
                            <a:pt x="0" y="0"/>
                          </a:lnTo>
                          <a:lnTo>
                            <a:pt x="1145" y="0"/>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 name="Google Shape;104;p43"/>
                    <p:cNvSpPr/>
                    <p:nvPr/>
                  </p:nvSpPr>
                  <p:spPr>
                    <a:xfrm>
                      <a:off x="5196" y="2132"/>
                      <a:ext cx="643" cy="644"/>
                    </a:xfrm>
                    <a:prstGeom prst="ellipse">
                      <a:avLst/>
                    </a:pr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105" name="Google Shape;105;p43"/>
                  <p:cNvSpPr/>
                  <p:nvPr/>
                </p:nvSpPr>
                <p:spPr>
                  <a:xfrm>
                    <a:off x="6181" y="1867"/>
                    <a:ext cx="803" cy="3236"/>
                  </a:xfrm>
                  <a:custGeom>
                    <a:avLst/>
                    <a:gdLst/>
                    <a:ahLst/>
                    <a:cxnLst/>
                    <a:rect l="l" t="t" r="r" b="b"/>
                    <a:pathLst>
                      <a:path w="136" h="548" extrusionOk="0">
                        <a:moveTo>
                          <a:pt x="0" y="0"/>
                        </a:moveTo>
                        <a:cubicBezTo>
                          <a:pt x="0" y="462"/>
                          <a:pt x="0" y="462"/>
                          <a:pt x="0" y="462"/>
                        </a:cubicBezTo>
                        <a:cubicBezTo>
                          <a:pt x="0" y="482"/>
                          <a:pt x="0" y="482"/>
                          <a:pt x="0" y="482"/>
                        </a:cubicBezTo>
                        <a:cubicBezTo>
                          <a:pt x="0" y="482"/>
                          <a:pt x="2" y="512"/>
                          <a:pt x="22" y="530"/>
                        </a:cubicBezTo>
                        <a:cubicBezTo>
                          <a:pt x="42" y="548"/>
                          <a:pt x="67" y="548"/>
                          <a:pt x="67" y="548"/>
                        </a:cubicBezTo>
                        <a:cubicBezTo>
                          <a:pt x="136" y="548"/>
                          <a:pt x="136" y="548"/>
                          <a:pt x="136" y="548"/>
                        </a:cubicBezTo>
                        <a:cubicBezTo>
                          <a:pt x="136" y="473"/>
                          <a:pt x="136" y="473"/>
                          <a:pt x="136" y="473"/>
                        </a:cubicBezTo>
                        <a:cubicBezTo>
                          <a:pt x="106" y="473"/>
                          <a:pt x="106" y="473"/>
                          <a:pt x="106" y="473"/>
                        </a:cubicBezTo>
                        <a:cubicBezTo>
                          <a:pt x="106" y="473"/>
                          <a:pt x="101" y="473"/>
                          <a:pt x="98" y="470"/>
                        </a:cubicBezTo>
                        <a:cubicBezTo>
                          <a:pt x="93" y="466"/>
                          <a:pt x="93" y="461"/>
                          <a:pt x="93" y="461"/>
                        </a:cubicBezTo>
                        <a:cubicBezTo>
                          <a:pt x="93" y="0"/>
                          <a:pt x="93" y="0"/>
                          <a:pt x="93" y="0"/>
                        </a:cubicBezTo>
                        <a:lnTo>
                          <a:pt x="0" y="0"/>
                        </a:lnTo>
                        <a:close/>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 name="Google Shape;106;p43"/>
                  <p:cNvSpPr/>
                  <p:nvPr/>
                </p:nvSpPr>
                <p:spPr>
                  <a:xfrm>
                    <a:off x="7043" y="3060"/>
                    <a:ext cx="1800" cy="2043"/>
                  </a:xfrm>
                  <a:custGeom>
                    <a:avLst/>
                    <a:gdLst/>
                    <a:ahLst/>
                    <a:cxnLst/>
                    <a:rect l="l" t="t" r="r" b="b"/>
                    <a:pathLst>
                      <a:path w="305" h="346" extrusionOk="0">
                        <a:moveTo>
                          <a:pt x="179" y="1"/>
                        </a:moveTo>
                        <a:cubicBezTo>
                          <a:pt x="88" y="4"/>
                          <a:pt x="45" y="53"/>
                          <a:pt x="45" y="53"/>
                        </a:cubicBezTo>
                        <a:cubicBezTo>
                          <a:pt x="45" y="53"/>
                          <a:pt x="0" y="89"/>
                          <a:pt x="1" y="175"/>
                        </a:cubicBezTo>
                        <a:cubicBezTo>
                          <a:pt x="0" y="274"/>
                          <a:pt x="56" y="305"/>
                          <a:pt x="67" y="315"/>
                        </a:cubicBezTo>
                        <a:cubicBezTo>
                          <a:pt x="113" y="346"/>
                          <a:pt x="177" y="346"/>
                          <a:pt x="177" y="346"/>
                        </a:cubicBezTo>
                        <a:cubicBezTo>
                          <a:pt x="280" y="346"/>
                          <a:pt x="280" y="346"/>
                          <a:pt x="280" y="346"/>
                        </a:cubicBezTo>
                        <a:cubicBezTo>
                          <a:pt x="280" y="271"/>
                          <a:pt x="280" y="271"/>
                          <a:pt x="280" y="271"/>
                        </a:cubicBezTo>
                        <a:cubicBezTo>
                          <a:pt x="184" y="271"/>
                          <a:pt x="184" y="271"/>
                          <a:pt x="184" y="271"/>
                        </a:cubicBezTo>
                        <a:cubicBezTo>
                          <a:pt x="184" y="271"/>
                          <a:pt x="126" y="270"/>
                          <a:pt x="102" y="228"/>
                        </a:cubicBezTo>
                        <a:cubicBezTo>
                          <a:pt x="87" y="201"/>
                          <a:pt x="89" y="170"/>
                          <a:pt x="89" y="170"/>
                        </a:cubicBezTo>
                        <a:cubicBezTo>
                          <a:pt x="89" y="170"/>
                          <a:pt x="89" y="129"/>
                          <a:pt x="117" y="103"/>
                        </a:cubicBezTo>
                        <a:cubicBezTo>
                          <a:pt x="161" y="62"/>
                          <a:pt x="230" y="81"/>
                          <a:pt x="230" y="81"/>
                        </a:cubicBezTo>
                        <a:cubicBezTo>
                          <a:pt x="230" y="142"/>
                          <a:pt x="230" y="142"/>
                          <a:pt x="230" y="142"/>
                        </a:cubicBezTo>
                        <a:cubicBezTo>
                          <a:pt x="305" y="142"/>
                          <a:pt x="305" y="142"/>
                          <a:pt x="305" y="142"/>
                        </a:cubicBezTo>
                        <a:cubicBezTo>
                          <a:pt x="305" y="27"/>
                          <a:pt x="305" y="27"/>
                          <a:pt x="305" y="27"/>
                        </a:cubicBezTo>
                        <a:cubicBezTo>
                          <a:pt x="305" y="27"/>
                          <a:pt x="251" y="0"/>
                          <a:pt x="179" y="1"/>
                        </a:cubicBezTo>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 name="Google Shape;107;p43"/>
                  <p:cNvSpPr/>
                  <p:nvPr/>
                </p:nvSpPr>
                <p:spPr>
                  <a:xfrm>
                    <a:off x="9032" y="3071"/>
                    <a:ext cx="2028" cy="2030"/>
                  </a:xfrm>
                  <a:custGeom>
                    <a:avLst/>
                    <a:gdLst/>
                    <a:ahLst/>
                    <a:cxnLst/>
                    <a:rect l="l" t="t" r="r" b="b"/>
                    <a:pathLst>
                      <a:path w="5098" h="5102" extrusionOk="0">
                        <a:moveTo>
                          <a:pt x="2473" y="0"/>
                        </a:moveTo>
                        <a:cubicBezTo>
                          <a:pt x="1318" y="15"/>
                          <a:pt x="681" y="756"/>
                          <a:pt x="681" y="756"/>
                        </a:cubicBezTo>
                        <a:cubicBezTo>
                          <a:pt x="681" y="756"/>
                          <a:pt x="15" y="1291"/>
                          <a:pt x="15" y="2566"/>
                        </a:cubicBezTo>
                        <a:cubicBezTo>
                          <a:pt x="0" y="4034"/>
                          <a:pt x="801" y="4480"/>
                          <a:pt x="964" y="4613"/>
                        </a:cubicBezTo>
                        <a:cubicBezTo>
                          <a:pt x="1660" y="5102"/>
                          <a:pt x="2637" y="5102"/>
                          <a:pt x="2637" y="5102"/>
                        </a:cubicBezTo>
                        <a:cubicBezTo>
                          <a:pt x="4164" y="5102"/>
                          <a:pt x="4164" y="5102"/>
                          <a:pt x="4164" y="5102"/>
                        </a:cubicBezTo>
                        <a:cubicBezTo>
                          <a:pt x="4164" y="3989"/>
                          <a:pt x="4164" y="3989"/>
                          <a:pt x="4164" y="3989"/>
                        </a:cubicBezTo>
                        <a:cubicBezTo>
                          <a:pt x="2727" y="3989"/>
                          <a:pt x="2727" y="3989"/>
                          <a:pt x="2727" y="3989"/>
                        </a:cubicBezTo>
                        <a:cubicBezTo>
                          <a:pt x="2727" y="3989"/>
                          <a:pt x="2223" y="4019"/>
                          <a:pt x="1794" y="3751"/>
                        </a:cubicBezTo>
                        <a:cubicBezTo>
                          <a:pt x="1348" y="3470"/>
                          <a:pt x="1333" y="3092"/>
                          <a:pt x="1333" y="3092"/>
                        </a:cubicBezTo>
                        <a:lnTo>
                          <a:pt x="1333" y="2077"/>
                        </a:lnTo>
                        <a:cubicBezTo>
                          <a:pt x="1333" y="2077"/>
                          <a:pt x="1318" y="1765"/>
                          <a:pt x="1542" y="1515"/>
                        </a:cubicBezTo>
                        <a:cubicBezTo>
                          <a:pt x="1956" y="1036"/>
                          <a:pt x="2461" y="1083"/>
                          <a:pt x="2461" y="1083"/>
                        </a:cubicBezTo>
                        <a:cubicBezTo>
                          <a:pt x="2461" y="1083"/>
                          <a:pt x="3081" y="1036"/>
                          <a:pt x="3453" y="1515"/>
                        </a:cubicBezTo>
                        <a:cubicBezTo>
                          <a:pt x="3661" y="1765"/>
                          <a:pt x="3646" y="2077"/>
                          <a:pt x="3646" y="2077"/>
                        </a:cubicBezTo>
                        <a:lnTo>
                          <a:pt x="1333" y="2080"/>
                        </a:lnTo>
                        <a:lnTo>
                          <a:pt x="1333" y="3083"/>
                        </a:lnTo>
                        <a:cubicBezTo>
                          <a:pt x="4920" y="3083"/>
                          <a:pt x="4905" y="3086"/>
                          <a:pt x="4905" y="3086"/>
                        </a:cubicBezTo>
                        <a:cubicBezTo>
                          <a:pt x="4905" y="3086"/>
                          <a:pt x="5098" y="1839"/>
                          <a:pt x="4506" y="1036"/>
                        </a:cubicBezTo>
                        <a:cubicBezTo>
                          <a:pt x="4164" y="622"/>
                          <a:pt x="3601" y="45"/>
                          <a:pt x="2473" y="0"/>
                        </a:cubicBezTo>
                      </a:path>
                    </a:pathLst>
                  </a:custGeom>
                  <a:solidFill>
                    <a:srgbClr val="FF33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nvGrpSpPr>
              <p:cNvPr id="108" name="Google Shape;108;p43"/>
              <p:cNvGrpSpPr/>
              <p:nvPr/>
            </p:nvGrpSpPr>
            <p:grpSpPr>
              <a:xfrm>
                <a:off x="2728686" y="436581"/>
                <a:ext cx="9173028" cy="1697020"/>
                <a:chOff x="5446544" y="541801"/>
                <a:chExt cx="6640513" cy="2074191"/>
              </a:xfrm>
            </p:grpSpPr>
            <p:grpSp>
              <p:nvGrpSpPr>
                <p:cNvPr id="109" name="Google Shape;109;p43"/>
                <p:cNvGrpSpPr/>
                <p:nvPr/>
              </p:nvGrpSpPr>
              <p:grpSpPr>
                <a:xfrm>
                  <a:off x="5446544" y="541801"/>
                  <a:ext cx="6640375" cy="166863"/>
                  <a:chOff x="3175" y="-672942"/>
                  <a:chExt cx="6640375" cy="166863"/>
                </a:xfrm>
              </p:grpSpPr>
              <p:sp>
                <p:nvSpPr>
                  <p:cNvPr id="110" name="Google Shape;110;p43"/>
                  <p:cNvSpPr/>
                  <p:nvPr/>
                </p:nvSpPr>
                <p:spPr>
                  <a:xfrm>
                    <a:off x="996950" y="-672942"/>
                    <a:ext cx="5646600" cy="166800"/>
                  </a:xfrm>
                  <a:prstGeom prst="rect">
                    <a:avLst/>
                  </a:prstGeom>
                  <a:solidFill>
                    <a:srgbClr val="52535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 name="Google Shape;111;p43"/>
                  <p:cNvSpPr/>
                  <p:nvPr/>
                </p:nvSpPr>
                <p:spPr>
                  <a:xfrm>
                    <a:off x="3175" y="-672879"/>
                    <a:ext cx="870000" cy="166800"/>
                  </a:xfrm>
                  <a:prstGeom prst="rect">
                    <a:avLst/>
                  </a:prstGeom>
                  <a:solidFill>
                    <a:srgbClr val="E855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112" name="Google Shape;112;p43"/>
                <p:cNvGrpSpPr/>
                <p:nvPr/>
              </p:nvGrpSpPr>
              <p:grpSpPr>
                <a:xfrm>
                  <a:off x="5446544" y="2449305"/>
                  <a:ext cx="6640513" cy="166687"/>
                  <a:chOff x="3175" y="1588"/>
                  <a:chExt cx="6640513" cy="166687"/>
                </a:xfrm>
              </p:grpSpPr>
              <p:sp>
                <p:nvSpPr>
                  <p:cNvPr id="113" name="Google Shape;113;p43"/>
                  <p:cNvSpPr/>
                  <p:nvPr/>
                </p:nvSpPr>
                <p:spPr>
                  <a:xfrm>
                    <a:off x="996950" y="1588"/>
                    <a:ext cx="5646738" cy="166687"/>
                  </a:xfrm>
                  <a:prstGeom prst="rect">
                    <a:avLst/>
                  </a:prstGeom>
                  <a:solidFill>
                    <a:srgbClr val="52535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 name="Google Shape;114;p43"/>
                  <p:cNvSpPr/>
                  <p:nvPr/>
                </p:nvSpPr>
                <p:spPr>
                  <a:xfrm>
                    <a:off x="3175" y="1588"/>
                    <a:ext cx="869950" cy="166687"/>
                  </a:xfrm>
                  <a:prstGeom prst="rect">
                    <a:avLst/>
                  </a:prstGeom>
                  <a:solidFill>
                    <a:srgbClr val="E855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sp>
            <p:nvSpPr>
              <p:cNvPr id="115" name="Google Shape;115;p43"/>
              <p:cNvSpPr txBox="1"/>
              <p:nvPr/>
            </p:nvSpPr>
            <p:spPr>
              <a:xfrm>
                <a:off x="4034972" y="6378323"/>
                <a:ext cx="436880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s-PE" sz="2400" b="0" i="0" u="none" strike="noStrike" cap="none">
                    <a:solidFill>
                      <a:srgbClr val="7F7F7F"/>
                    </a:solidFill>
                    <a:latin typeface="Arial"/>
                    <a:ea typeface="Arial"/>
                    <a:cs typeface="Arial"/>
                    <a:sym typeface="Arial"/>
                  </a:rPr>
                  <a:t>www.fontanatlm.com</a:t>
                </a:r>
                <a:endParaRPr/>
              </a:p>
            </p:txBody>
          </p:sp>
        </p:grpSp>
      </p:grpSp>
      <p:sp>
        <p:nvSpPr>
          <p:cNvPr id="3" name="CuadroTexto 2"/>
          <p:cNvSpPr txBox="1"/>
          <p:nvPr/>
        </p:nvSpPr>
        <p:spPr>
          <a:xfrm>
            <a:off x="2994660" y="1165860"/>
            <a:ext cx="8435340" cy="584775"/>
          </a:xfrm>
          <a:prstGeom prst="rect">
            <a:avLst/>
          </a:prstGeom>
          <a:noFill/>
        </p:spPr>
        <p:txBody>
          <a:bodyPr wrap="square" rtlCol="0">
            <a:spAutoFit/>
          </a:bodyPr>
          <a:lstStyle/>
          <a:p>
            <a:r>
              <a:rPr lang="es-ES" sz="3200" dirty="0"/>
              <a:t>Pintura  iconografía mochica</a:t>
            </a:r>
            <a:endParaRPr lang="en-US" sz="3200" dirty="0"/>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9"/>
        <p:cNvGrpSpPr/>
        <p:nvPr/>
      </p:nvGrpSpPr>
      <p:grpSpPr>
        <a:xfrm>
          <a:off x="0" y="0"/>
          <a:ext cx="0" cy="0"/>
          <a:chOff x="0" y="0"/>
          <a:chExt cx="0" cy="0"/>
        </a:xfrm>
      </p:grpSpPr>
      <p:pic>
        <p:nvPicPr>
          <p:cNvPr id="5" name="Imagen 4"/>
          <p:cNvPicPr>
            <a:picLocks noChangeAspect="1"/>
          </p:cNvPicPr>
          <p:nvPr/>
        </p:nvPicPr>
        <p:blipFill>
          <a:blip r:embed="rId4"/>
          <a:stretch>
            <a:fillRect/>
          </a:stretch>
        </p:blipFill>
        <p:spPr>
          <a:xfrm>
            <a:off x="251280" y="138546"/>
            <a:ext cx="11317266" cy="6525490"/>
          </a:xfrm>
          <a:prstGeom prst="rect">
            <a:avLst/>
          </a:prstGeom>
        </p:spPr>
      </p:pic>
      <p:grpSp>
        <p:nvGrpSpPr>
          <p:cNvPr id="122" name="Google Shape;122;p2"/>
          <p:cNvGrpSpPr/>
          <p:nvPr/>
        </p:nvGrpSpPr>
        <p:grpSpPr>
          <a:xfrm>
            <a:off x="388236" y="183096"/>
            <a:ext cx="3421761" cy="479053"/>
            <a:chOff x="394957" y="360000"/>
            <a:chExt cx="1785938" cy="309563"/>
          </a:xfrm>
        </p:grpSpPr>
        <p:sp>
          <p:nvSpPr>
            <p:cNvPr id="123" name="Google Shape;123;p2"/>
            <p:cNvSpPr/>
            <p:nvPr/>
          </p:nvSpPr>
          <p:spPr>
            <a:xfrm>
              <a:off x="394957" y="360000"/>
              <a:ext cx="147638" cy="309563"/>
            </a:xfrm>
            <a:prstGeom prst="rect">
              <a:avLst/>
            </a:prstGeom>
            <a:solidFill>
              <a:srgbClr val="E854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1" i="0" u="none" strike="noStrike" cap="none">
                <a:solidFill>
                  <a:schemeClr val="dk1"/>
                </a:solidFill>
                <a:latin typeface="Arial"/>
                <a:ea typeface="Arial"/>
                <a:cs typeface="Arial"/>
                <a:sym typeface="Arial"/>
              </a:endParaRPr>
            </a:p>
          </p:txBody>
        </p:sp>
        <p:sp>
          <p:nvSpPr>
            <p:cNvPr id="124" name="Google Shape;124;p2"/>
            <p:cNvSpPr/>
            <p:nvPr/>
          </p:nvSpPr>
          <p:spPr>
            <a:xfrm>
              <a:off x="567995" y="360000"/>
              <a:ext cx="146050" cy="309563"/>
            </a:xfrm>
            <a:prstGeom prst="rect">
              <a:avLst/>
            </a:prstGeom>
            <a:solidFill>
              <a:srgbClr val="52535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1" i="0" u="none" strike="noStrike" cap="none">
                <a:solidFill>
                  <a:schemeClr val="dk1"/>
                </a:solidFill>
                <a:latin typeface="Arial"/>
                <a:ea typeface="Arial"/>
                <a:cs typeface="Arial"/>
                <a:sym typeface="Arial"/>
              </a:endParaRPr>
            </a:p>
          </p:txBody>
        </p:sp>
        <p:sp>
          <p:nvSpPr>
            <p:cNvPr id="125" name="Google Shape;125;p2"/>
            <p:cNvSpPr/>
            <p:nvPr/>
          </p:nvSpPr>
          <p:spPr>
            <a:xfrm>
              <a:off x="756907" y="367938"/>
              <a:ext cx="1423988" cy="290513"/>
            </a:xfrm>
            <a:prstGeom prst="rect">
              <a:avLst/>
            </a:prstGeom>
            <a:solidFill>
              <a:schemeClr val="lt1"/>
            </a:solidFill>
            <a:ln w="19050" cap="flat" cmpd="sng">
              <a:solidFill>
                <a:srgbClr val="000000"/>
              </a:solidFill>
              <a:prstDash val="solid"/>
              <a:miter lim="800000"/>
              <a:headEnd type="none" w="sm" len="sm"/>
              <a:tailEnd type="none" w="sm" len="sm"/>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600"/>
                <a:buFont typeface="Arial"/>
                <a:buNone/>
              </a:pPr>
              <a:r>
                <a:rPr lang="es-PE" sz="2000" b="1" i="0" u="none" strike="noStrike" cap="none" dirty="0">
                  <a:solidFill>
                    <a:srgbClr val="E95B43"/>
                  </a:solidFill>
                  <a:latin typeface="Arial"/>
                  <a:ea typeface="Arial"/>
                  <a:cs typeface="Arial"/>
                  <a:sym typeface="Arial"/>
                </a:rPr>
                <a:t>Introducci</a:t>
              </a:r>
              <a:r>
                <a:rPr lang="es-PE" sz="2000" b="1" dirty="0">
                  <a:solidFill>
                    <a:srgbClr val="E95B43"/>
                  </a:solidFill>
                </a:rPr>
                <a:t>ó</a:t>
              </a:r>
              <a:r>
                <a:rPr lang="es-PE" sz="2000" b="1" i="0" u="none" strike="noStrike" cap="none" dirty="0">
                  <a:solidFill>
                    <a:srgbClr val="E95B43"/>
                  </a:solidFill>
                  <a:latin typeface="Arial"/>
                  <a:ea typeface="Arial"/>
                  <a:cs typeface="Arial"/>
                  <a:sym typeface="Arial"/>
                </a:rPr>
                <a:t>n</a:t>
              </a:r>
              <a:endParaRPr sz="2000" b="1" i="0" u="none" strike="noStrike" cap="none" dirty="0">
                <a:solidFill>
                  <a:schemeClr val="dk1"/>
                </a:solidFill>
                <a:latin typeface="Arial"/>
                <a:ea typeface="Arial"/>
                <a:cs typeface="Arial"/>
                <a:sym typeface="Arial"/>
              </a:endParaRPr>
            </a:p>
          </p:txBody>
        </p:sp>
      </p:grpSp>
      <p:pic>
        <p:nvPicPr>
          <p:cNvPr id="2050" name="Picture 2" descr="Mochica on Behance | Inca art, Inca, Moche cultur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23621" y="2935532"/>
            <a:ext cx="855901" cy="1584547"/>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 name="Imagen 1"/>
          <p:cNvPicPr>
            <a:picLocks noChangeAspect="1"/>
          </p:cNvPicPr>
          <p:nvPr/>
        </p:nvPicPr>
        <p:blipFill>
          <a:blip r:embed="rId6"/>
          <a:stretch>
            <a:fillRect/>
          </a:stretch>
        </p:blipFill>
        <p:spPr>
          <a:xfrm>
            <a:off x="671104" y="1013533"/>
            <a:ext cx="1164449" cy="1370874"/>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3" name="Rectángulo 2"/>
          <p:cNvSpPr/>
          <p:nvPr/>
        </p:nvSpPr>
        <p:spPr>
          <a:xfrm>
            <a:off x="2011745" y="1013533"/>
            <a:ext cx="2827020" cy="76944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a:spAutoFit/>
          </a:bodyPr>
          <a:lstStyle/>
          <a:p>
            <a:r>
              <a:rPr lang="es-ES" sz="1100" b="1" dirty="0">
                <a:solidFill>
                  <a:schemeClr val="bg1"/>
                </a:solidFill>
                <a:effectLst>
                  <a:outerShdw blurRad="38100" dist="38100" dir="2700000" algn="tl">
                    <a:srgbClr val="000000">
                      <a:alpha val="43137"/>
                    </a:srgbClr>
                  </a:outerShdw>
                </a:effectLst>
              </a:rPr>
              <a:t>El arqueólogo alemán Max </a:t>
            </a:r>
            <a:r>
              <a:rPr lang="es-ES" sz="1100" b="1" dirty="0" err="1">
                <a:solidFill>
                  <a:schemeClr val="bg1"/>
                </a:solidFill>
                <a:effectLst>
                  <a:outerShdw blurRad="38100" dist="38100" dir="2700000" algn="tl">
                    <a:srgbClr val="000000">
                      <a:alpha val="43137"/>
                    </a:srgbClr>
                  </a:outerShdw>
                </a:effectLst>
              </a:rPr>
              <a:t>Uhle</a:t>
            </a:r>
            <a:r>
              <a:rPr lang="es-ES" sz="1100" b="1" dirty="0">
                <a:solidFill>
                  <a:schemeClr val="bg1"/>
                </a:solidFill>
                <a:effectLst>
                  <a:outerShdw blurRad="38100" dist="38100" dir="2700000" algn="tl">
                    <a:srgbClr val="000000">
                      <a:alpha val="43137"/>
                    </a:srgbClr>
                  </a:outerShdw>
                </a:effectLst>
              </a:rPr>
              <a:t>, descubridor científico de la cultura mochica, a la que denominó como </a:t>
            </a:r>
            <a:r>
              <a:rPr lang="es-ES" sz="1100" b="1" dirty="0" err="1">
                <a:solidFill>
                  <a:schemeClr val="bg1"/>
                </a:solidFill>
                <a:effectLst>
                  <a:outerShdw blurRad="38100" dist="38100" dir="2700000" algn="tl">
                    <a:srgbClr val="000000">
                      <a:alpha val="43137"/>
                    </a:srgbClr>
                  </a:outerShdw>
                </a:effectLst>
              </a:rPr>
              <a:t>proto</a:t>
            </a:r>
            <a:r>
              <a:rPr lang="es-ES" sz="1100" b="1" dirty="0">
                <a:solidFill>
                  <a:schemeClr val="bg1"/>
                </a:solidFill>
                <a:effectLst>
                  <a:outerShdw blurRad="38100" dist="38100" dir="2700000" algn="tl">
                    <a:srgbClr val="000000">
                      <a:alpha val="43137"/>
                    </a:srgbClr>
                  </a:outerShdw>
                </a:effectLst>
              </a:rPr>
              <a:t>-chimú</a:t>
            </a:r>
            <a:endParaRPr lang="en-US" sz="1100" b="1" dirty="0">
              <a:solidFill>
                <a:schemeClr val="bg1"/>
              </a:solidFill>
              <a:effectLst>
                <a:outerShdw blurRad="38100" dist="38100" dir="2700000" algn="tl">
                  <a:srgbClr val="000000">
                    <a:alpha val="43137"/>
                  </a:srgbClr>
                </a:outerShdw>
              </a:effectLst>
            </a:endParaRPr>
          </a:p>
        </p:txBody>
      </p:sp>
      <p:sp>
        <p:nvSpPr>
          <p:cNvPr id="8" name="Rectángulo 7"/>
          <p:cNvSpPr/>
          <p:nvPr/>
        </p:nvSpPr>
        <p:spPr>
          <a:xfrm>
            <a:off x="8689998" y="760251"/>
            <a:ext cx="2382982" cy="261610"/>
          </a:xfrm>
          <a:prstGeom prst="rect">
            <a:avLst/>
          </a:prstGeom>
        </p:spPr>
        <p:txBody>
          <a:bodyPr wrap="square">
            <a:spAutoFit/>
          </a:bodyPr>
          <a:lstStyle/>
          <a:p>
            <a:endParaRPr lang="en-US" sz="1100" b="1" dirty="0">
              <a:solidFill>
                <a:schemeClr val="accent1">
                  <a:lumMod val="40000"/>
                  <a:lumOff val="60000"/>
                </a:schemeClr>
              </a:solidFill>
            </a:endParaRPr>
          </a:p>
        </p:txBody>
      </p:sp>
      <p:sp>
        <p:nvSpPr>
          <p:cNvPr id="9" name="Llamada ovalada 8"/>
          <p:cNvSpPr/>
          <p:nvPr/>
        </p:nvSpPr>
        <p:spPr>
          <a:xfrm>
            <a:off x="3228109" y="3846437"/>
            <a:ext cx="2578614" cy="1584546"/>
          </a:xfrm>
          <a:prstGeom prst="wedgeEllipseCallout">
            <a:avLst>
              <a:gd name="adj1" fmla="val 54518"/>
              <a:gd name="adj2" fmla="val -75442"/>
            </a:avLst>
          </a:prstGeom>
        </p:spPr>
        <p:style>
          <a:lnRef idx="3">
            <a:schemeClr val="lt1"/>
          </a:lnRef>
          <a:fillRef idx="1">
            <a:schemeClr val="dk1"/>
          </a:fillRef>
          <a:effectRef idx="1">
            <a:schemeClr val="dk1"/>
          </a:effectRef>
          <a:fontRef idx="minor">
            <a:schemeClr val="lt1"/>
          </a:fontRef>
        </p:style>
        <p:txBody>
          <a:bodyPr rtlCol="0" anchor="ctr"/>
          <a:lstStyle/>
          <a:p>
            <a:pPr lvl="0"/>
            <a:r>
              <a:rPr lang="es-ES" sz="1100" b="1" dirty="0">
                <a:solidFill>
                  <a:srgbClr val="5B9BD5">
                    <a:lumMod val="40000"/>
                    <a:lumOff val="60000"/>
                  </a:srgbClr>
                </a:solidFill>
                <a:effectLst>
                  <a:outerShdw blurRad="38100" dist="38100" dir="2700000" algn="tl">
                    <a:srgbClr val="000000">
                      <a:alpha val="43137"/>
                    </a:srgbClr>
                  </a:outerShdw>
                </a:effectLst>
                <a:cs typeface="Arial"/>
              </a:rPr>
              <a:t>El período del Comienzo, que abarcaría entre 150 y 300 d. C. Durante esta época los mochicas se imponen sobre la cultura </a:t>
            </a:r>
            <a:r>
              <a:rPr lang="es-ES" sz="1100" b="1" dirty="0" err="1">
                <a:solidFill>
                  <a:srgbClr val="5B9BD5">
                    <a:lumMod val="40000"/>
                    <a:lumOff val="60000"/>
                  </a:srgbClr>
                </a:solidFill>
                <a:effectLst>
                  <a:outerShdw blurRad="38100" dist="38100" dir="2700000" algn="tl">
                    <a:srgbClr val="000000">
                      <a:alpha val="43137"/>
                    </a:srgbClr>
                  </a:outerShdw>
                </a:effectLst>
                <a:cs typeface="Arial"/>
              </a:rPr>
              <a:t>Virú</a:t>
            </a:r>
            <a:r>
              <a:rPr lang="es-ES" sz="1100" b="1" dirty="0">
                <a:solidFill>
                  <a:srgbClr val="5B9BD5">
                    <a:lumMod val="40000"/>
                    <a:lumOff val="60000"/>
                  </a:srgbClr>
                </a:solidFill>
                <a:effectLst>
                  <a:outerShdw blurRad="38100" dist="38100" dir="2700000" algn="tl">
                    <a:srgbClr val="000000">
                      <a:alpha val="43137"/>
                    </a:srgbClr>
                  </a:outerShdw>
                </a:effectLst>
                <a:cs typeface="Arial"/>
              </a:rPr>
              <a:t>-Gallinazo</a:t>
            </a:r>
            <a:endParaRPr lang="en-US" sz="1100" b="1" dirty="0">
              <a:solidFill>
                <a:srgbClr val="5B9BD5">
                  <a:lumMod val="40000"/>
                  <a:lumOff val="60000"/>
                </a:srgbClr>
              </a:solidFill>
              <a:effectLst>
                <a:outerShdw blurRad="38100" dist="38100" dir="2700000" algn="tl">
                  <a:srgbClr val="000000">
                    <a:alpha val="43137"/>
                  </a:srgbClr>
                </a:outerShdw>
              </a:effectLst>
              <a:cs typeface="Arial"/>
            </a:endParaRPr>
          </a:p>
        </p:txBody>
      </p:sp>
      <p:sp>
        <p:nvSpPr>
          <p:cNvPr id="10" name="Rectángulo 9"/>
          <p:cNvSpPr/>
          <p:nvPr/>
        </p:nvSpPr>
        <p:spPr>
          <a:xfrm>
            <a:off x="8689998" y="2324123"/>
            <a:ext cx="2629166" cy="81560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a:spAutoFit/>
          </a:bodyPr>
          <a:lstStyle/>
          <a:p>
            <a:r>
              <a:rPr lang="es-ES" sz="1100" dirty="0">
                <a:solidFill>
                  <a:schemeClr val="accent4">
                    <a:lumMod val="20000"/>
                    <a:lumOff val="80000"/>
                  </a:schemeClr>
                </a:solidFill>
                <a:effectLst>
                  <a:outerShdw blurRad="38100" dist="38100" dir="2700000" algn="tl">
                    <a:srgbClr val="000000">
                      <a:alpha val="43137"/>
                    </a:srgbClr>
                  </a:outerShdw>
                </a:effectLst>
              </a:rPr>
              <a:t>El Señor de Sipán fue un antiguo gobernante mochica del siglo III , cultura que dominó el norte del Antiguo Perú</a:t>
            </a:r>
            <a:r>
              <a:rPr lang="es-ES" dirty="0">
                <a:solidFill>
                  <a:schemeClr val="accent4">
                    <a:lumMod val="20000"/>
                    <a:lumOff val="80000"/>
                  </a:schemeClr>
                </a:solidFill>
                <a:effectLst>
                  <a:outerShdw blurRad="38100" dist="38100" dir="2700000" algn="tl">
                    <a:srgbClr val="000000">
                      <a:alpha val="43137"/>
                    </a:srgbClr>
                  </a:outerShdw>
                </a:effectLst>
              </a:rPr>
              <a:t>.</a:t>
            </a:r>
            <a:endParaRPr lang="en-US" dirty="0">
              <a:solidFill>
                <a:schemeClr val="accent4">
                  <a:lumMod val="20000"/>
                  <a:lumOff val="80000"/>
                </a:schemeClr>
              </a:solidFill>
              <a:effectLst>
                <a:outerShdw blurRad="38100" dist="38100" dir="2700000" algn="tl">
                  <a:srgbClr val="000000">
                    <a:alpha val="43137"/>
                  </a:srgbClr>
                </a:outerShdw>
              </a:effectLst>
            </a:endParaRPr>
          </a:p>
        </p:txBody>
      </p:sp>
      <p:sp>
        <p:nvSpPr>
          <p:cNvPr id="11" name="Rectángulo 10"/>
          <p:cNvSpPr/>
          <p:nvPr/>
        </p:nvSpPr>
        <p:spPr>
          <a:xfrm>
            <a:off x="514604" y="2585733"/>
            <a:ext cx="2507362" cy="110799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s-ES" sz="1100" b="1" dirty="0"/>
              <a:t>El periodo de la Expansión, aproximadamente de 300 a 600 d. C. Constituye el periodo de apogeo de la cultura moche, con sus máximos logros, en lo político, militar, económico y cultural.</a:t>
            </a:r>
            <a:endParaRPr lang="en-US" sz="1100" b="1" dirty="0"/>
          </a:p>
        </p:txBody>
      </p:sp>
      <p:sp>
        <p:nvSpPr>
          <p:cNvPr id="12" name="Rectángulo 11"/>
          <p:cNvSpPr/>
          <p:nvPr/>
        </p:nvSpPr>
        <p:spPr>
          <a:xfrm>
            <a:off x="578626" y="3786945"/>
            <a:ext cx="657552" cy="307777"/>
          </a:xfrm>
          <a:prstGeom prst="rect">
            <a:avLst/>
          </a:prstGeom>
          <a:solidFill>
            <a:schemeClr val="accent6">
              <a:lumMod val="60000"/>
              <a:lumOff val="40000"/>
            </a:schemeClr>
          </a:solidFill>
          <a:ln>
            <a:solidFill>
              <a:schemeClr val="accent1"/>
            </a:solidFill>
          </a:ln>
        </p:spPr>
        <p:txBody>
          <a:bodyPr wrap="none">
            <a:spAutoFit/>
          </a:bodyPr>
          <a:lstStyle/>
          <a:p>
            <a:r>
              <a:rPr lang="en-US" dirty="0"/>
              <a:t> </a:t>
            </a:r>
            <a:r>
              <a:rPr lang="en-US" sz="1100" b="1" dirty="0">
                <a:effectLst>
                  <a:outerShdw blurRad="38100" dist="38100" dir="2700000" algn="tl">
                    <a:srgbClr val="000000">
                      <a:alpha val="43137"/>
                    </a:srgbClr>
                  </a:outerShdw>
                </a:effectLst>
              </a:rPr>
              <a:t>Sipán</a:t>
            </a:r>
            <a:r>
              <a:rPr lang="en-US" sz="1100" b="1" dirty="0"/>
              <a:t> </a:t>
            </a:r>
          </a:p>
        </p:txBody>
      </p:sp>
      <p:sp>
        <p:nvSpPr>
          <p:cNvPr id="13" name="Rectángulo 12"/>
          <p:cNvSpPr/>
          <p:nvPr/>
        </p:nvSpPr>
        <p:spPr>
          <a:xfrm>
            <a:off x="514604" y="4187938"/>
            <a:ext cx="2129109" cy="307777"/>
          </a:xfrm>
          <a:prstGeom prst="rect">
            <a:avLst/>
          </a:prstGeom>
          <a:solidFill>
            <a:schemeClr val="accent6">
              <a:lumMod val="40000"/>
              <a:lumOff val="60000"/>
            </a:schemeClr>
          </a:solidFill>
        </p:spPr>
        <p:txBody>
          <a:bodyPr wrap="none">
            <a:spAutoFit/>
          </a:bodyPr>
          <a:lstStyle/>
          <a:p>
            <a:r>
              <a:rPr lang="es-ES" dirty="0"/>
              <a:t> </a:t>
            </a:r>
            <a:r>
              <a:rPr lang="es-ES" sz="1100" b="1" dirty="0">
                <a:effectLst>
                  <a:outerShdw blurRad="38100" dist="38100" dir="2700000" algn="tl">
                    <a:srgbClr val="000000">
                      <a:alpha val="43137"/>
                    </a:srgbClr>
                  </a:outerShdw>
                </a:effectLst>
              </a:rPr>
              <a:t>Huacas del Sol y de la Luna </a:t>
            </a:r>
            <a:endParaRPr lang="en-US" sz="1100" b="1" dirty="0">
              <a:effectLst>
                <a:outerShdw blurRad="38100" dist="38100" dir="2700000" algn="tl">
                  <a:srgbClr val="000000">
                    <a:alpha val="43137"/>
                  </a:srgbClr>
                </a:outerShdw>
              </a:effectLst>
            </a:endParaRPr>
          </a:p>
        </p:txBody>
      </p:sp>
      <p:sp>
        <p:nvSpPr>
          <p:cNvPr id="14" name="Rectángulo 13"/>
          <p:cNvSpPr/>
          <p:nvPr/>
        </p:nvSpPr>
        <p:spPr>
          <a:xfrm>
            <a:off x="549858" y="4548086"/>
            <a:ext cx="724878" cy="261610"/>
          </a:xfrm>
          <a:prstGeom prst="rect">
            <a:avLst/>
          </a:prstGeom>
          <a:solidFill>
            <a:schemeClr val="accent6">
              <a:lumMod val="75000"/>
            </a:schemeClr>
          </a:solidFill>
        </p:spPr>
        <p:txBody>
          <a:bodyPr wrap="none">
            <a:spAutoFit/>
          </a:bodyPr>
          <a:lstStyle/>
          <a:p>
            <a:r>
              <a:rPr lang="en-US" sz="1100" b="1" dirty="0">
                <a:effectLst>
                  <a:outerShdw blurRad="38100" dist="38100" dir="2700000" algn="tl">
                    <a:srgbClr val="000000">
                      <a:alpha val="43137"/>
                    </a:srgbClr>
                  </a:outerShdw>
                </a:effectLst>
              </a:rPr>
              <a:t>El Brujo</a:t>
            </a:r>
          </a:p>
        </p:txBody>
      </p:sp>
      <p:pic>
        <p:nvPicPr>
          <p:cNvPr id="16" name="Imagen 15"/>
          <p:cNvPicPr>
            <a:picLocks noChangeAspect="1"/>
          </p:cNvPicPr>
          <p:nvPr/>
        </p:nvPicPr>
        <p:blipFill>
          <a:blip r:embed="rId7">
            <a:extLst>
              <a:ext uri="{BEBA8EAE-BF5A-486C-A8C5-ECC9F3942E4B}">
                <a14:imgProps xmlns:a14="http://schemas.microsoft.com/office/drawing/2010/main">
                  <a14:imgLayer r:embed="rId8">
                    <a14:imgEffect>
                      <a14:backgroundRemoval t="3203" b="96441" l="4000" r="94667">
                        <a14:foregroundMark x1="28500" y1="34875" x2="42000" y2="33630"/>
                        <a14:foregroundMark x1="27667" y1="35409" x2="42500" y2="38256"/>
                        <a14:foregroundMark x1="27167" y1="33808" x2="27667" y2="40036"/>
                        <a14:foregroundMark x1="30667" y1="33630" x2="45167" y2="33808"/>
                        <a14:foregroundMark x1="58000" y1="35587" x2="72500" y2="32028"/>
                        <a14:foregroundMark x1="60500" y1="37011" x2="68000" y2="41103"/>
                        <a14:foregroundMark x1="70333" y1="39502" x2="71167" y2="31673"/>
                        <a14:foregroundMark x1="56833" y1="34520" x2="64333" y2="29181"/>
                        <a14:foregroundMark x1="29667" y1="61210" x2="68833" y2="61032"/>
                        <a14:foregroundMark x1="31167" y1="64057" x2="66500" y2="66904"/>
                        <a14:foregroundMark x1="31500" y1="69039" x2="67500" y2="69039"/>
                        <a14:foregroundMark x1="68000" y1="69217" x2="72000" y2="59964"/>
                      </a14:backgroundRemoval>
                    </a14:imgEffect>
                  </a14:imgLayer>
                </a14:imgProps>
              </a:ext>
            </a:extLst>
          </a:blip>
          <a:stretch>
            <a:fillRect/>
          </a:stretch>
        </p:blipFill>
        <p:spPr>
          <a:xfrm>
            <a:off x="5261916" y="575824"/>
            <a:ext cx="1295993" cy="1213913"/>
          </a:xfrm>
          <a:prstGeom prst="rect">
            <a:avLst/>
          </a:prstGeom>
          <a:effectLst>
            <a:outerShdw blurRad="50800" dist="38100" dir="5400000" algn="t" rotWithShape="0">
              <a:prstClr val="black">
                <a:alpha val="40000"/>
              </a:prstClr>
            </a:outerShdw>
          </a:effectLst>
          <a:scene3d>
            <a:camera prst="perspectiveFront"/>
            <a:lightRig rig="threePt" dir="t"/>
          </a:scene3d>
        </p:spPr>
      </p:pic>
      <p:sp>
        <p:nvSpPr>
          <p:cNvPr id="17" name="Llamada ovalada 16"/>
          <p:cNvSpPr/>
          <p:nvPr/>
        </p:nvSpPr>
        <p:spPr>
          <a:xfrm>
            <a:off x="6719966" y="730062"/>
            <a:ext cx="2381123" cy="1336382"/>
          </a:xfrm>
          <a:prstGeom prst="wedgeEllipseCallout">
            <a:avLst>
              <a:gd name="adj1" fmla="val -73055"/>
              <a:gd name="adj2" fmla="val 801"/>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lvl="0"/>
            <a:r>
              <a:rPr lang="es-ES" sz="1100" b="1" dirty="0">
                <a:solidFill>
                  <a:srgbClr val="000000"/>
                </a:solidFill>
                <a:effectLst>
                  <a:outerShdw blurRad="38100" dist="38100" dir="2700000" algn="tl">
                    <a:srgbClr val="000000">
                      <a:alpha val="43137"/>
                    </a:srgbClr>
                  </a:outerShdw>
                </a:effectLst>
                <a:cs typeface="Arial"/>
              </a:rPr>
              <a:t>De esta época es el gobernante moche conocida como la Señora de Cao. La ideología moche se hace más guerrera, </a:t>
            </a:r>
            <a:endParaRPr lang="en-US" sz="1100" b="1" dirty="0">
              <a:solidFill>
                <a:srgbClr val="000000"/>
              </a:solidFill>
              <a:effectLst>
                <a:outerShdw blurRad="38100" dist="38100" dir="2700000" algn="tl">
                  <a:srgbClr val="000000">
                    <a:alpha val="43137"/>
                  </a:srgbClr>
                </a:outerShdw>
              </a:effectLst>
              <a:cs typeface="Arial"/>
            </a:endParaRPr>
          </a:p>
        </p:txBody>
      </p:sp>
      <p:sp>
        <p:nvSpPr>
          <p:cNvPr id="18" name="Rectángulo 17"/>
          <p:cNvSpPr/>
          <p:nvPr/>
        </p:nvSpPr>
        <p:spPr>
          <a:xfrm>
            <a:off x="6222369" y="5430982"/>
            <a:ext cx="4620174" cy="938719"/>
          </a:xfrm>
          <a:prstGeom prst="rect">
            <a:avLst/>
          </a:prstGeom>
          <a:solidFill>
            <a:schemeClr val="accent2">
              <a:lumMod val="60000"/>
              <a:lumOff val="40000"/>
            </a:schemeClr>
          </a:solidFill>
        </p:spPr>
        <p:txBody>
          <a:bodyPr wrap="square">
            <a:spAutoFit/>
          </a:bodyPr>
          <a:lstStyle/>
          <a:p>
            <a:r>
              <a:rPr lang="es-ES" sz="1100" b="1" dirty="0">
                <a:effectLst>
                  <a:outerShdw blurRad="38100" dist="38100" dir="2700000" algn="tl">
                    <a:srgbClr val="000000">
                      <a:alpha val="43137"/>
                    </a:srgbClr>
                  </a:outerShdw>
                </a:effectLst>
              </a:rPr>
              <a:t>El periodo del Ocaso es un periodo de decadencia que empieza entre el 650 y 700 d. C., aparentemente debido a la devastación climatológica ocasionada por un fortísimo fenómeno del Niño. La alta jerarquía moche debió perder de manera creciente su poder sobre la población</a:t>
            </a:r>
            <a:endParaRPr lang="en-US" sz="1100" b="1" dirty="0">
              <a:effectLst>
                <a:outerShdw blurRad="38100" dist="38100" dir="2700000" algn="tl">
                  <a:srgbClr val="000000">
                    <a:alpha val="43137"/>
                  </a:srgbClr>
                </a:outerShdw>
              </a:effectLst>
            </a:endParaRPr>
          </a:p>
        </p:txBody>
      </p:sp>
      <p:pic>
        <p:nvPicPr>
          <p:cNvPr id="1026" name="Picture 2" descr="El soberbio arte mochica, una muestra - Arqueología del Perú"/>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3179" b="96532" l="3800" r="98400"/>
                    </a14:imgEffect>
                  </a14:imgLayer>
                </a14:imgProps>
              </a:ext>
              <a:ext uri="{28A0092B-C50C-407E-A947-70E740481C1C}">
                <a14:useLocalDpi xmlns:a14="http://schemas.microsoft.com/office/drawing/2010/main" val="0"/>
              </a:ext>
            </a:extLst>
          </a:blip>
          <a:srcRect/>
          <a:stretch>
            <a:fillRect/>
          </a:stretch>
        </p:blipFill>
        <p:spPr bwMode="auto">
          <a:xfrm>
            <a:off x="5939267" y="3587399"/>
            <a:ext cx="5391213" cy="1865360"/>
          </a:xfrm>
          <a:prstGeom prst="rect">
            <a:avLst/>
          </a:prstGeom>
          <a:noFill/>
          <a:effectLst>
            <a:outerShdw blurRad="50800" dist="38100" dir="10800000" algn="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fade">
                                      <p:cBhvr>
                                        <p:cTn id="7" dur="1000"/>
                                        <p:tgtEl>
                                          <p:spTgt spid="122"/>
                                        </p:tgtEl>
                                      </p:cBhvr>
                                    </p:animEffect>
                                    <p:anim calcmode="lin" valueType="num">
                                      <p:cBhvr>
                                        <p:cTn id="8" dur="1000" fill="hold"/>
                                        <p:tgtEl>
                                          <p:spTgt spid="122"/>
                                        </p:tgtEl>
                                        <p:attrNameLst>
                                          <p:attrName>ppt_x</p:attrName>
                                        </p:attrNameLst>
                                      </p:cBhvr>
                                      <p:tavLst>
                                        <p:tav tm="0">
                                          <p:val>
                                            <p:strVal val="#ppt_x"/>
                                          </p:val>
                                        </p:tav>
                                        <p:tav tm="100000">
                                          <p:val>
                                            <p:strVal val="#ppt_x"/>
                                          </p:val>
                                        </p:tav>
                                      </p:tavLst>
                                    </p:anim>
                                    <p:anim calcmode="lin" valueType="num">
                                      <p:cBhvr>
                                        <p:cTn id="9" dur="1000" fill="hold"/>
                                        <p:tgtEl>
                                          <p:spTgt spid="1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heel(1)">
                                      <p:cBhvr>
                                        <p:cTn id="14" dur="20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inVertical)">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2050"/>
                                        </p:tgtEl>
                                        <p:attrNameLst>
                                          <p:attrName>style.visibility</p:attrName>
                                        </p:attrNameLst>
                                      </p:cBhvr>
                                      <p:to>
                                        <p:strVal val="visible"/>
                                      </p:to>
                                    </p:set>
                                    <p:animEffect transition="in" filter="randombar(horizontal)">
                                      <p:cBhvr>
                                        <p:cTn id="24" dur="500"/>
                                        <p:tgtEl>
                                          <p:spTgt spid="2050"/>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5" presetClass="entr" presetSubtype="0"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2000"/>
                                        <p:tgtEl>
                                          <p:spTgt spid="11"/>
                                        </p:tgtEl>
                                      </p:cBhvr>
                                    </p:animEffect>
                                    <p:anim calcmode="lin" valueType="num">
                                      <p:cBhvr>
                                        <p:cTn id="37" dur="2000" fill="hold"/>
                                        <p:tgtEl>
                                          <p:spTgt spid="11"/>
                                        </p:tgtEl>
                                        <p:attrNameLst>
                                          <p:attrName>ppt_w</p:attrName>
                                        </p:attrNameLst>
                                      </p:cBhvr>
                                      <p:tavLst>
                                        <p:tav tm="0" fmla="#ppt_w*sin(2.5*pi*$)">
                                          <p:val>
                                            <p:fltVal val="0"/>
                                          </p:val>
                                        </p:tav>
                                        <p:tav tm="100000">
                                          <p:val>
                                            <p:fltVal val="1"/>
                                          </p:val>
                                        </p:tav>
                                      </p:tavLst>
                                    </p:anim>
                                    <p:anim calcmode="lin" valueType="num">
                                      <p:cBhvr>
                                        <p:cTn id="38" dur="20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39" fill="hold">
                      <p:stCondLst>
                        <p:cond delay="indefinite"/>
                      </p:stCondLst>
                      <p:childTnLst>
                        <p:par>
                          <p:cTn id="40" fill="hold">
                            <p:stCondLst>
                              <p:cond delay="0"/>
                            </p:stCondLst>
                            <p:childTnLst>
                              <p:par>
                                <p:cTn id="41" presetID="21" presetClass="entr" presetSubtype="1" fill="hold"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heel(1)">
                                      <p:cBhvr>
                                        <p:cTn id="43" dur="20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1000"/>
                                        <p:tgtEl>
                                          <p:spTgt spid="17"/>
                                        </p:tgtEl>
                                      </p:cBhvr>
                                    </p:animEffect>
                                    <p:anim calcmode="lin" valueType="num">
                                      <p:cBhvr>
                                        <p:cTn id="49" dur="1000" fill="hold"/>
                                        <p:tgtEl>
                                          <p:spTgt spid="17"/>
                                        </p:tgtEl>
                                        <p:attrNameLst>
                                          <p:attrName>ppt_x</p:attrName>
                                        </p:attrNameLst>
                                      </p:cBhvr>
                                      <p:tavLst>
                                        <p:tav tm="0">
                                          <p:val>
                                            <p:strVal val="#ppt_x"/>
                                          </p:val>
                                        </p:tav>
                                        <p:tav tm="100000">
                                          <p:val>
                                            <p:strVal val="#ppt_x"/>
                                          </p:val>
                                        </p:tav>
                                      </p:tavLst>
                                    </p:anim>
                                    <p:anim calcmode="lin" valueType="num">
                                      <p:cBhvr>
                                        <p:cTn id="50"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1000"/>
                                        <p:tgtEl>
                                          <p:spTgt spid="12"/>
                                        </p:tgtEl>
                                      </p:cBhvr>
                                    </p:animEffect>
                                    <p:anim calcmode="lin" valueType="num">
                                      <p:cBhvr>
                                        <p:cTn id="56" dur="1000" fill="hold"/>
                                        <p:tgtEl>
                                          <p:spTgt spid="12"/>
                                        </p:tgtEl>
                                        <p:attrNameLst>
                                          <p:attrName>ppt_x</p:attrName>
                                        </p:attrNameLst>
                                      </p:cBhvr>
                                      <p:tavLst>
                                        <p:tav tm="0">
                                          <p:val>
                                            <p:strVal val="#ppt_x"/>
                                          </p:val>
                                        </p:tav>
                                        <p:tav tm="100000">
                                          <p:val>
                                            <p:strVal val="#ppt_x"/>
                                          </p:val>
                                        </p:tav>
                                      </p:tavLst>
                                    </p:anim>
                                    <p:anim calcmode="lin" valueType="num">
                                      <p:cBhvr>
                                        <p:cTn id="57"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anim calcmode="lin" valueType="num">
                                      <p:cBhvr>
                                        <p:cTn id="63" dur="1000" fill="hold"/>
                                        <p:tgtEl>
                                          <p:spTgt spid="13"/>
                                        </p:tgtEl>
                                        <p:attrNameLst>
                                          <p:attrName>ppt_x</p:attrName>
                                        </p:attrNameLst>
                                      </p:cBhvr>
                                      <p:tavLst>
                                        <p:tav tm="0">
                                          <p:val>
                                            <p:strVal val="#ppt_x"/>
                                          </p:val>
                                        </p:tav>
                                        <p:tav tm="100000">
                                          <p:val>
                                            <p:strVal val="#ppt_x"/>
                                          </p:val>
                                        </p:tav>
                                      </p:tavLst>
                                    </p:anim>
                                    <p:anim calcmode="lin" valueType="num">
                                      <p:cBhvr>
                                        <p:cTn id="6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14"/>
                                        </p:tgtEl>
                                        <p:attrNameLst>
                                          <p:attrName>style.visibility</p:attrName>
                                        </p:attrNameLst>
                                      </p:cBhvr>
                                      <p:to>
                                        <p:strVal val="visible"/>
                                      </p:to>
                                    </p:set>
                                    <p:animEffect transition="in" filter="fade">
                                      <p:cBhvr>
                                        <p:cTn id="69" dur="1000"/>
                                        <p:tgtEl>
                                          <p:spTgt spid="14"/>
                                        </p:tgtEl>
                                      </p:cBhvr>
                                    </p:animEffect>
                                    <p:anim calcmode="lin" valueType="num">
                                      <p:cBhvr>
                                        <p:cTn id="70" dur="1000" fill="hold"/>
                                        <p:tgtEl>
                                          <p:spTgt spid="14"/>
                                        </p:tgtEl>
                                        <p:attrNameLst>
                                          <p:attrName>ppt_x</p:attrName>
                                        </p:attrNameLst>
                                      </p:cBhvr>
                                      <p:tavLst>
                                        <p:tav tm="0">
                                          <p:val>
                                            <p:strVal val="#ppt_x"/>
                                          </p:val>
                                        </p:tav>
                                        <p:tav tm="100000">
                                          <p:val>
                                            <p:strVal val="#ppt_x"/>
                                          </p:val>
                                        </p:tav>
                                      </p:tavLst>
                                    </p:anim>
                                    <p:anim calcmode="lin" valueType="num">
                                      <p:cBhvr>
                                        <p:cTn id="7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16" presetClass="entr" presetSubtype="21" fill="hold" grpId="0" nodeType="click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barn(inVertical)">
                                      <p:cBhvr>
                                        <p:cTn id="76" dur="500"/>
                                        <p:tgtEl>
                                          <p:spTgt spid="10"/>
                                        </p:tgtEl>
                                      </p:cBhvr>
                                    </p:animEffect>
                                  </p:childTnLst>
                                </p:cTn>
                              </p:par>
                            </p:childTnLst>
                          </p:cTn>
                        </p:par>
                      </p:childTnLst>
                    </p:cTn>
                  </p:par>
                  <p:par>
                    <p:cTn id="77" fill="hold">
                      <p:stCondLst>
                        <p:cond delay="indefinite"/>
                      </p:stCondLst>
                      <p:childTnLst>
                        <p:par>
                          <p:cTn id="78" fill="hold">
                            <p:stCondLst>
                              <p:cond delay="0"/>
                            </p:stCondLst>
                            <p:childTnLst>
                              <p:par>
                                <p:cTn id="79" presetID="53" presetClass="entr" presetSubtype="16" fill="hold" nodeType="clickEffect">
                                  <p:stCondLst>
                                    <p:cond delay="0"/>
                                  </p:stCondLst>
                                  <p:childTnLst>
                                    <p:set>
                                      <p:cBhvr>
                                        <p:cTn id="80" dur="1" fill="hold">
                                          <p:stCondLst>
                                            <p:cond delay="0"/>
                                          </p:stCondLst>
                                        </p:cTn>
                                        <p:tgtEl>
                                          <p:spTgt spid="1026"/>
                                        </p:tgtEl>
                                        <p:attrNameLst>
                                          <p:attrName>style.visibility</p:attrName>
                                        </p:attrNameLst>
                                      </p:cBhvr>
                                      <p:to>
                                        <p:strVal val="visible"/>
                                      </p:to>
                                    </p:set>
                                    <p:anim calcmode="lin" valueType="num">
                                      <p:cBhvr>
                                        <p:cTn id="81" dur="500" fill="hold"/>
                                        <p:tgtEl>
                                          <p:spTgt spid="1026"/>
                                        </p:tgtEl>
                                        <p:attrNameLst>
                                          <p:attrName>ppt_w</p:attrName>
                                        </p:attrNameLst>
                                      </p:cBhvr>
                                      <p:tavLst>
                                        <p:tav tm="0">
                                          <p:val>
                                            <p:fltVal val="0"/>
                                          </p:val>
                                        </p:tav>
                                        <p:tav tm="100000">
                                          <p:val>
                                            <p:strVal val="#ppt_w"/>
                                          </p:val>
                                        </p:tav>
                                      </p:tavLst>
                                    </p:anim>
                                    <p:anim calcmode="lin" valueType="num">
                                      <p:cBhvr>
                                        <p:cTn id="82" dur="500" fill="hold"/>
                                        <p:tgtEl>
                                          <p:spTgt spid="1026"/>
                                        </p:tgtEl>
                                        <p:attrNameLst>
                                          <p:attrName>ppt_h</p:attrName>
                                        </p:attrNameLst>
                                      </p:cBhvr>
                                      <p:tavLst>
                                        <p:tav tm="0">
                                          <p:val>
                                            <p:fltVal val="0"/>
                                          </p:val>
                                        </p:tav>
                                        <p:tav tm="100000">
                                          <p:val>
                                            <p:strVal val="#ppt_h"/>
                                          </p:val>
                                        </p:tav>
                                      </p:tavLst>
                                    </p:anim>
                                    <p:animEffect transition="in" filter="fade">
                                      <p:cBhvr>
                                        <p:cTn id="83" dur="500"/>
                                        <p:tgtEl>
                                          <p:spTgt spid="1026"/>
                                        </p:tgtEl>
                                      </p:cBhvr>
                                    </p:animEffect>
                                  </p:childTnLst>
                                </p:cTn>
                              </p:par>
                            </p:childTnLst>
                          </p:cTn>
                        </p:par>
                      </p:childTnLst>
                    </p:cTn>
                  </p:par>
                  <p:par>
                    <p:cTn id="84" fill="hold">
                      <p:stCondLst>
                        <p:cond delay="indefinite"/>
                      </p:stCondLst>
                      <p:childTnLst>
                        <p:par>
                          <p:cTn id="85" fill="hold">
                            <p:stCondLst>
                              <p:cond delay="0"/>
                            </p:stCondLst>
                            <p:childTnLst>
                              <p:par>
                                <p:cTn id="86" presetID="14" presetClass="entr" presetSubtype="10" fill="hold" grpId="0" nodeType="clickEffect">
                                  <p:stCondLst>
                                    <p:cond delay="0"/>
                                  </p:stCondLst>
                                  <p:childTnLst>
                                    <p:set>
                                      <p:cBhvr>
                                        <p:cTn id="87" dur="1" fill="hold">
                                          <p:stCondLst>
                                            <p:cond delay="0"/>
                                          </p:stCondLst>
                                        </p:cTn>
                                        <p:tgtEl>
                                          <p:spTgt spid="18"/>
                                        </p:tgtEl>
                                        <p:attrNameLst>
                                          <p:attrName>style.visibility</p:attrName>
                                        </p:attrNameLst>
                                      </p:cBhvr>
                                      <p:to>
                                        <p:strVal val="visible"/>
                                      </p:to>
                                    </p:set>
                                    <p:animEffect transition="in" filter="randombar(horizontal)">
                                      <p:cBhvr>
                                        <p:cTn id="8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0" grpId="0" animBg="1"/>
      <p:bldP spid="11" grpId="0" animBg="1"/>
      <p:bldP spid="12" grpId="0" animBg="1"/>
      <p:bldP spid="13" grpId="0" animBg="1"/>
      <p:bldP spid="14" grpId="0" animBg="1"/>
      <p:bldP spid="17" grpId="0" animBg="1"/>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7" name="Google Shape;137;p4"/>
          <p:cNvSpPr/>
          <p:nvPr/>
        </p:nvSpPr>
        <p:spPr>
          <a:xfrm>
            <a:off x="459545" y="213438"/>
            <a:ext cx="4237147" cy="368453"/>
          </a:xfrm>
          <a:prstGeom prst="rect">
            <a:avLst/>
          </a:prstGeom>
          <a:solidFill>
            <a:schemeClr val="lt1"/>
          </a:solidFill>
          <a:ln w="19050" cap="flat" cmpd="sng">
            <a:solidFill>
              <a:srgbClr val="000000"/>
            </a:solidFill>
            <a:prstDash val="solid"/>
            <a:miter lim="800000"/>
            <a:headEnd type="none" w="sm" len="sm"/>
            <a:tailEnd type="none" w="sm" len="sm"/>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2800"/>
              <a:buFont typeface="Arial"/>
              <a:buNone/>
            </a:pPr>
            <a:r>
              <a:rPr lang="es-PE" sz="2400" b="1" i="0" u="none" strike="noStrike" cap="none" dirty="0">
                <a:solidFill>
                  <a:srgbClr val="E95B43"/>
                </a:solidFill>
                <a:effectLst>
                  <a:outerShdw blurRad="38100" dist="38100" dir="2700000" algn="tl">
                    <a:srgbClr val="000000">
                      <a:alpha val="43137"/>
                    </a:srgbClr>
                  </a:outerShdw>
                </a:effectLst>
                <a:latin typeface="Geo"/>
                <a:ea typeface="Geo"/>
                <a:cs typeface="Geo"/>
                <a:sym typeface="Geo"/>
              </a:rPr>
              <a:t>Caracter</a:t>
            </a:r>
            <a:r>
              <a:rPr lang="es-PE" sz="2400" b="1" dirty="0">
                <a:solidFill>
                  <a:srgbClr val="E95B43"/>
                </a:solidFill>
                <a:effectLst>
                  <a:outerShdw blurRad="38100" dist="38100" dir="2700000" algn="tl">
                    <a:srgbClr val="000000">
                      <a:alpha val="43137"/>
                    </a:srgbClr>
                  </a:outerShdw>
                </a:effectLst>
                <a:latin typeface="Geo"/>
                <a:ea typeface="Geo"/>
                <a:cs typeface="Geo"/>
                <a:sym typeface="Geo"/>
              </a:rPr>
              <a:t>í</a:t>
            </a:r>
            <a:r>
              <a:rPr lang="es-PE" sz="2400" b="1" i="0" u="none" strike="noStrike" cap="none" dirty="0">
                <a:solidFill>
                  <a:srgbClr val="E95B43"/>
                </a:solidFill>
                <a:effectLst>
                  <a:outerShdw blurRad="38100" dist="38100" dir="2700000" algn="tl">
                    <a:srgbClr val="000000">
                      <a:alpha val="43137"/>
                    </a:srgbClr>
                  </a:outerShdw>
                </a:effectLst>
                <a:latin typeface="Geo"/>
                <a:ea typeface="Geo"/>
                <a:cs typeface="Geo"/>
                <a:sym typeface="Geo"/>
              </a:rPr>
              <a:t>sticas de la </a:t>
            </a:r>
            <a:r>
              <a:rPr lang="es-PE" sz="2400" b="1" dirty="0">
                <a:solidFill>
                  <a:srgbClr val="E95B43"/>
                </a:solidFill>
                <a:effectLst>
                  <a:outerShdw blurRad="38100" dist="38100" dir="2700000" algn="tl">
                    <a:srgbClr val="000000">
                      <a:alpha val="43137"/>
                    </a:srgbClr>
                  </a:outerShdw>
                </a:effectLst>
                <a:latin typeface="Geo"/>
                <a:ea typeface="Geo"/>
                <a:cs typeface="Geo"/>
                <a:sym typeface="Geo"/>
              </a:rPr>
              <a:t> cerámica</a:t>
            </a:r>
            <a:endParaRPr sz="2400" b="1" i="0" u="none" strike="noStrike" cap="none" dirty="0">
              <a:solidFill>
                <a:schemeClr val="dk1"/>
              </a:solidFill>
              <a:effectLst>
                <a:outerShdw blurRad="38100" dist="38100" dir="2700000" algn="tl">
                  <a:srgbClr val="000000">
                    <a:alpha val="43137"/>
                  </a:srgbClr>
                </a:outerShdw>
              </a:effectLst>
              <a:sym typeface="Arial"/>
            </a:endParaRPr>
          </a:p>
        </p:txBody>
      </p:sp>
      <p:pic>
        <p:nvPicPr>
          <p:cNvPr id="3074" name="Picture 2" descr="Aproximaciones al calendario ceremonial Mochica del complejo El Brujo,  valle Chicama - Arqueología del Perú"/>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4889" y="213438"/>
            <a:ext cx="11229802" cy="6509307"/>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Cultura moche png | PNGEg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15033" y="3251338"/>
            <a:ext cx="2449080" cy="1934773"/>
          </a:xfrm>
          <a:prstGeom prst="rect">
            <a:avLst/>
          </a:prstGeom>
          <a:noFill/>
          <a:extLst>
            <a:ext uri="{909E8E84-426E-40DD-AFC4-6F175D3DCCD1}">
              <a14:hiddenFill xmlns:a14="http://schemas.microsoft.com/office/drawing/2010/main">
                <a:solidFill>
                  <a:srgbClr val="FFFFFF"/>
                </a:solidFill>
              </a14:hiddenFill>
            </a:ext>
          </a:extLst>
        </p:spPr>
      </p:pic>
      <p:sp>
        <p:nvSpPr>
          <p:cNvPr id="2" name="Llamada ovalada 1"/>
          <p:cNvSpPr/>
          <p:nvPr/>
        </p:nvSpPr>
        <p:spPr>
          <a:xfrm>
            <a:off x="459545" y="831273"/>
            <a:ext cx="3267003" cy="1888906"/>
          </a:xfrm>
          <a:prstGeom prst="wedgeEllipseCallout">
            <a:avLst>
              <a:gd name="adj1" fmla="val -4402"/>
              <a:gd name="adj2" fmla="val 68159"/>
            </a:avLst>
          </a:prstGeom>
          <a:solidFill>
            <a:schemeClr val="tx1"/>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100" b="1" dirty="0">
                <a:effectLst>
                  <a:outerShdw blurRad="38100" dist="38100" dir="2700000" algn="tl">
                    <a:srgbClr val="000000">
                      <a:alpha val="43137"/>
                    </a:srgbClr>
                  </a:outerShdw>
                </a:effectLst>
              </a:rPr>
              <a:t>Son considerados los ceramistas del antiguo Perú, gracias a su trabajo que realizaron en sus ceramios. En ellas representaron divinidades, hombres, animales y escenas significativas referidas a temas ceremoniales y mitos</a:t>
            </a:r>
            <a:endParaRPr lang="en-US" sz="1100" b="1" dirty="0">
              <a:effectLst>
                <a:outerShdw blurRad="38100" dist="38100" dir="2700000" algn="tl">
                  <a:srgbClr val="000000">
                    <a:alpha val="43137"/>
                  </a:srgbClr>
                </a:outerShdw>
              </a:effectLst>
            </a:endParaRPr>
          </a:p>
        </p:txBody>
      </p:sp>
      <p:sp>
        <p:nvSpPr>
          <p:cNvPr id="3" name="Rectángulo 2"/>
          <p:cNvSpPr/>
          <p:nvPr/>
        </p:nvSpPr>
        <p:spPr>
          <a:xfrm>
            <a:off x="4904509" y="213438"/>
            <a:ext cx="6096000" cy="600164"/>
          </a:xfrm>
          <a:prstGeom prst="rect">
            <a:avLst/>
          </a:prstGeom>
          <a:solidFill>
            <a:schemeClr val="accent1">
              <a:lumMod val="40000"/>
              <a:lumOff val="60000"/>
            </a:schemeClr>
          </a:solidFill>
          <a:ln>
            <a:solidFill>
              <a:schemeClr val="tx1"/>
            </a:solidFill>
          </a:ln>
        </p:spPr>
        <p:txBody>
          <a:bodyPr>
            <a:spAutoFit/>
          </a:bodyPr>
          <a:lstStyle/>
          <a:p>
            <a:r>
              <a:rPr lang="es-ES" sz="1100" b="1" dirty="0">
                <a:effectLst>
                  <a:outerShdw blurRad="38100" dist="38100" dir="2700000" algn="tl">
                    <a:srgbClr val="000000">
                      <a:alpha val="43137"/>
                    </a:srgbClr>
                  </a:outerShdw>
                </a:effectLst>
              </a:rPr>
              <a:t>Se caracteriza por tener una de las mejores cerámicas, es la Cultura Moche. Hombres, divinidades, animales, plantas y escenas cotidianas de la vida moche fueron representados en vasijas de arcilla y barro</a:t>
            </a:r>
            <a:endParaRPr lang="en-US" sz="1100" b="1" dirty="0">
              <a:effectLst>
                <a:outerShdw blurRad="38100" dist="38100" dir="2700000" algn="tl">
                  <a:srgbClr val="000000">
                    <a:alpha val="43137"/>
                  </a:srgbClr>
                </a:outerShdw>
              </a:effectLst>
            </a:endParaRPr>
          </a:p>
        </p:txBody>
      </p:sp>
      <p:pic>
        <p:nvPicPr>
          <p:cNvPr id="2052" name="Picture 4" descr="El Norte | Museo de Arte Precolombino de Cusco del Perú"/>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96020" y="2795685"/>
            <a:ext cx="1803802" cy="180380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nes de huacos de la cultura paracas - Búsqueda de Google |  Precolumbian, Archaeology, Nazca"/>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829" b="96581" l="9774" r="89975"/>
                    </a14:imgEffect>
                  </a14:imgLayer>
                </a14:imgProps>
              </a:ext>
              <a:ext uri="{28A0092B-C50C-407E-A947-70E740481C1C}">
                <a14:useLocalDpi xmlns:a14="http://schemas.microsoft.com/office/drawing/2010/main" val="0"/>
              </a:ext>
            </a:extLst>
          </a:blip>
          <a:srcRect/>
          <a:stretch>
            <a:fillRect/>
          </a:stretch>
        </p:blipFill>
        <p:spPr bwMode="auto">
          <a:xfrm>
            <a:off x="8709298" y="751370"/>
            <a:ext cx="1940287" cy="2275825"/>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10459855" y="1427616"/>
            <a:ext cx="1122544"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s-ES" sz="1200" dirty="0"/>
              <a:t>Huaco documental</a:t>
            </a:r>
            <a:endParaRPr lang="en-US" sz="1200" dirty="0"/>
          </a:p>
        </p:txBody>
      </p:sp>
      <p:sp>
        <p:nvSpPr>
          <p:cNvPr id="6" name="Rectángulo 5"/>
          <p:cNvSpPr/>
          <p:nvPr/>
        </p:nvSpPr>
        <p:spPr>
          <a:xfrm>
            <a:off x="4930199" y="3987891"/>
            <a:ext cx="1242461" cy="46166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s-ES" sz="1200" dirty="0"/>
              <a:t> Huaco Realista</a:t>
            </a:r>
            <a:endParaRPr lang="en-US" sz="1200" dirty="0"/>
          </a:p>
        </p:txBody>
      </p:sp>
      <p:sp>
        <p:nvSpPr>
          <p:cNvPr id="7" name="Rectángulo 6"/>
          <p:cNvSpPr/>
          <p:nvPr/>
        </p:nvSpPr>
        <p:spPr>
          <a:xfrm>
            <a:off x="1079687" y="5006355"/>
            <a:ext cx="2345467" cy="6001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s-ES" sz="1100" b="1" dirty="0"/>
              <a:t>Escultórica: porque representaban en bulto las figuras de los hombres</a:t>
            </a:r>
            <a:endParaRPr lang="en-US" sz="1100" b="1" dirty="0"/>
          </a:p>
        </p:txBody>
      </p:sp>
      <p:pic>
        <p:nvPicPr>
          <p:cNvPr id="1026" name="Picture 2" descr="Arte Mochica Png - Free Transparent PNG Clipart Images Download">
            <a:extLst>
              <a:ext uri="{FF2B5EF4-FFF2-40B4-BE49-F238E27FC236}">
                <a16:creationId xmlns:a16="http://schemas.microsoft.com/office/drawing/2014/main" id="{7E8D0592-20F2-53A1-A09D-48FDD6F5A8BB}"/>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ackgroundRemoval t="9843" b="90945" l="10000" r="90000">
                        <a14:foregroundMark x1="29762" y1="90945" x2="31310" y2="90551"/>
                      </a14:backgroundRemoval>
                    </a14:imgEffect>
                  </a14:imgLayer>
                </a14:imgProps>
              </a:ext>
              <a:ext uri="{28A0092B-C50C-407E-A947-70E740481C1C}">
                <a14:useLocalDpi xmlns:a14="http://schemas.microsoft.com/office/drawing/2010/main" val="0"/>
              </a:ext>
            </a:extLst>
          </a:blip>
          <a:srcRect/>
          <a:stretch>
            <a:fillRect/>
          </a:stretch>
        </p:blipFill>
        <p:spPr bwMode="auto">
          <a:xfrm>
            <a:off x="5738148" y="2227111"/>
            <a:ext cx="5587997" cy="3379408"/>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9" name="Bocadillo: ovalado 8">
            <a:extLst>
              <a:ext uri="{FF2B5EF4-FFF2-40B4-BE49-F238E27FC236}">
                <a16:creationId xmlns:a16="http://schemas.microsoft.com/office/drawing/2014/main" id="{05B9FD1C-2E0A-C7F5-FADD-BA4B5365E4A1}"/>
              </a:ext>
            </a:extLst>
          </p:cNvPr>
          <p:cNvSpPr/>
          <p:nvPr/>
        </p:nvSpPr>
        <p:spPr>
          <a:xfrm>
            <a:off x="8963650" y="4408226"/>
            <a:ext cx="2328821" cy="2044316"/>
          </a:xfrm>
          <a:prstGeom prst="wedgeEllipseCallout">
            <a:avLst>
              <a:gd name="adj1" fmla="val -67522"/>
              <a:gd name="adj2" fmla="val -50080"/>
            </a:avLst>
          </a:prstGeom>
          <a:solidFill>
            <a:schemeClr val="accent4">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MX" sz="1100" b="1" dirty="0"/>
              <a:t>La cerámica mochica generalmente se propicia en masa, mediante el uso de moldes. Sobre ellas el especialista aplicaba técnicas como: modelado, grabado, pintura.</a:t>
            </a:r>
            <a:r>
              <a:rPr lang="es-MX" dirty="0"/>
              <a:t>.</a:t>
            </a:r>
          </a:p>
        </p:txBody>
      </p:sp>
      <p:pic>
        <p:nvPicPr>
          <p:cNvPr id="12" name="Imagen 11">
            <a:extLst>
              <a:ext uri="{FF2B5EF4-FFF2-40B4-BE49-F238E27FC236}">
                <a16:creationId xmlns:a16="http://schemas.microsoft.com/office/drawing/2014/main" id="{405FFCDC-3824-AD54-D67C-3B94F3E76168}"/>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9963" b="92060" l="9500" r="90000">
                        <a14:foregroundMark x1="65600" y1="93558" x2="72750" y2="92060"/>
                        <a14:foregroundMark x1="72750" y1="92060" x2="82600" y2="71985"/>
                        <a14:foregroundMark x1="82600" y1="71985" x2="82950" y2="71835"/>
                        <a14:foregroundMark x1="8450" y1="75356" x2="9500" y2="67640"/>
                        <a14:foregroundMark x1="9500" y1="67640" x2="10050" y2="66891"/>
                        <a14:foregroundMark x1="24100" y1="80225" x2="36250" y2="85169"/>
                      </a14:backgroundRemoval>
                    </a14:imgEffect>
                  </a14:imgLayer>
                </a14:imgProps>
              </a:ext>
            </a:extLst>
          </a:blip>
          <a:stretch>
            <a:fillRect/>
          </a:stretch>
        </p:blipFill>
        <p:spPr>
          <a:xfrm>
            <a:off x="4876432" y="4783662"/>
            <a:ext cx="2691723" cy="1796725"/>
          </a:xfrm>
          <a:prstGeom prst="rect">
            <a:avLst/>
          </a:prstGeom>
        </p:spPr>
      </p:pic>
      <p:sp>
        <p:nvSpPr>
          <p:cNvPr id="15" name="CuadroTexto 14">
            <a:extLst>
              <a:ext uri="{FF2B5EF4-FFF2-40B4-BE49-F238E27FC236}">
                <a16:creationId xmlns:a16="http://schemas.microsoft.com/office/drawing/2014/main" id="{9734FF93-AC56-346F-DD75-7EB952D40329}"/>
              </a:ext>
            </a:extLst>
          </p:cNvPr>
          <p:cNvSpPr txBox="1"/>
          <p:nvPr/>
        </p:nvSpPr>
        <p:spPr>
          <a:xfrm>
            <a:off x="1973877" y="5971706"/>
            <a:ext cx="2956322" cy="600164"/>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s-MX" sz="1100" dirty="0">
                <a:effectLst>
                  <a:outerShdw blurRad="38100" dist="38100" dir="2700000" algn="tl">
                    <a:srgbClr val="000000">
                      <a:alpha val="43137"/>
                    </a:srgbClr>
                  </a:outerShdw>
                </a:effectLst>
              </a:rPr>
              <a:t>La cerámica resalta por su expresividad, realismo y perfección, usando metales de oro y plata.</a:t>
            </a:r>
            <a:endParaRPr lang="es-PE" sz="1100" dirty="0">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7"/>
                                        </p:tgtEl>
                                        <p:attrNameLst>
                                          <p:attrName>style.visibility</p:attrName>
                                        </p:attrNameLst>
                                      </p:cBhvr>
                                      <p:to>
                                        <p:strVal val="visible"/>
                                      </p:to>
                                    </p:set>
                                    <p:animEffect transition="in" filter="fade">
                                      <p:cBhvr>
                                        <p:cTn id="7" dur="1000"/>
                                        <p:tgtEl>
                                          <p:spTgt spid="137"/>
                                        </p:tgtEl>
                                      </p:cBhvr>
                                    </p:animEffect>
                                    <p:anim calcmode="lin" valueType="num">
                                      <p:cBhvr>
                                        <p:cTn id="8" dur="1000" fill="hold"/>
                                        <p:tgtEl>
                                          <p:spTgt spid="137"/>
                                        </p:tgtEl>
                                        <p:attrNameLst>
                                          <p:attrName>ppt_x</p:attrName>
                                        </p:attrNameLst>
                                      </p:cBhvr>
                                      <p:tavLst>
                                        <p:tav tm="0">
                                          <p:val>
                                            <p:strVal val="#ppt_x"/>
                                          </p:val>
                                        </p:tav>
                                        <p:tav tm="100000">
                                          <p:val>
                                            <p:strVal val="#ppt_x"/>
                                          </p:val>
                                        </p:tav>
                                      </p:tavLst>
                                    </p:anim>
                                    <p:anim calcmode="lin" valueType="num">
                                      <p:cBhvr>
                                        <p:cTn id="9" dur="1000" fill="hold"/>
                                        <p:tgtEl>
                                          <p:spTgt spid="13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inVertical)">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nodeType="clickEffect">
                                  <p:stCondLst>
                                    <p:cond delay="0"/>
                                  </p:stCondLst>
                                  <p:childTnLst>
                                    <p:set>
                                      <p:cBhvr>
                                        <p:cTn id="18" dur="1" fill="hold">
                                          <p:stCondLst>
                                            <p:cond delay="0"/>
                                          </p:stCondLst>
                                        </p:cTn>
                                        <p:tgtEl>
                                          <p:spTgt spid="2050"/>
                                        </p:tgtEl>
                                        <p:attrNameLst>
                                          <p:attrName>style.visibility</p:attrName>
                                        </p:attrNameLst>
                                      </p:cBhvr>
                                      <p:to>
                                        <p:strVal val="visible"/>
                                      </p:to>
                                    </p:set>
                                    <p:animEffect transition="in" filter="wheel(1)">
                                      <p:cBhvr>
                                        <p:cTn id="19" dur="2000"/>
                                        <p:tgtEl>
                                          <p:spTgt spid="2050"/>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1" presetClass="entr" presetSubtype="1" fill="hold" nodeType="clickEffect">
                                  <p:stCondLst>
                                    <p:cond delay="0"/>
                                  </p:stCondLst>
                                  <p:childTnLst>
                                    <p:set>
                                      <p:cBhvr>
                                        <p:cTn id="37" dur="1" fill="hold">
                                          <p:stCondLst>
                                            <p:cond delay="0"/>
                                          </p:stCondLst>
                                        </p:cTn>
                                        <p:tgtEl>
                                          <p:spTgt spid="2052"/>
                                        </p:tgtEl>
                                        <p:attrNameLst>
                                          <p:attrName>style.visibility</p:attrName>
                                        </p:attrNameLst>
                                      </p:cBhvr>
                                      <p:to>
                                        <p:strVal val="visible"/>
                                      </p:to>
                                    </p:set>
                                    <p:animEffect transition="in" filter="wheel(1)">
                                      <p:cBhvr>
                                        <p:cTn id="38" dur="2000"/>
                                        <p:tgtEl>
                                          <p:spTgt spid="2052"/>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1000"/>
                                        <p:tgtEl>
                                          <p:spTgt spid="6"/>
                                        </p:tgtEl>
                                      </p:cBhvr>
                                    </p:animEffect>
                                    <p:anim calcmode="lin" valueType="num">
                                      <p:cBhvr>
                                        <p:cTn id="44" dur="1000" fill="hold"/>
                                        <p:tgtEl>
                                          <p:spTgt spid="6"/>
                                        </p:tgtEl>
                                        <p:attrNameLst>
                                          <p:attrName>ppt_x</p:attrName>
                                        </p:attrNameLst>
                                      </p:cBhvr>
                                      <p:tavLst>
                                        <p:tav tm="0">
                                          <p:val>
                                            <p:strVal val="#ppt_x"/>
                                          </p:val>
                                        </p:tav>
                                        <p:tav tm="100000">
                                          <p:val>
                                            <p:strVal val="#ppt_x"/>
                                          </p:val>
                                        </p:tav>
                                      </p:tavLst>
                                    </p:anim>
                                    <p:anim calcmode="lin" valueType="num">
                                      <p:cBhvr>
                                        <p:cTn id="4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1" presetClass="entr" presetSubtype="1" fill="hold" nodeType="clickEffect">
                                  <p:stCondLst>
                                    <p:cond delay="0"/>
                                  </p:stCondLst>
                                  <p:childTnLst>
                                    <p:set>
                                      <p:cBhvr>
                                        <p:cTn id="49" dur="1" fill="hold">
                                          <p:stCondLst>
                                            <p:cond delay="0"/>
                                          </p:stCondLst>
                                        </p:cTn>
                                        <p:tgtEl>
                                          <p:spTgt spid="2054"/>
                                        </p:tgtEl>
                                        <p:attrNameLst>
                                          <p:attrName>style.visibility</p:attrName>
                                        </p:attrNameLst>
                                      </p:cBhvr>
                                      <p:to>
                                        <p:strVal val="visible"/>
                                      </p:to>
                                    </p:set>
                                    <p:animEffect transition="in" filter="wheel(1)">
                                      <p:cBhvr>
                                        <p:cTn id="50" dur="2000"/>
                                        <p:tgtEl>
                                          <p:spTgt spid="2054"/>
                                        </p:tgtEl>
                                      </p:cBhvr>
                                    </p:animEffect>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fade">
                                      <p:cBhvr>
                                        <p:cTn id="55" dur="1000"/>
                                        <p:tgtEl>
                                          <p:spTgt spid="5"/>
                                        </p:tgtEl>
                                      </p:cBhvr>
                                    </p:animEffect>
                                    <p:anim calcmode="lin" valueType="num">
                                      <p:cBhvr>
                                        <p:cTn id="56" dur="1000" fill="hold"/>
                                        <p:tgtEl>
                                          <p:spTgt spid="5"/>
                                        </p:tgtEl>
                                        <p:attrNameLst>
                                          <p:attrName>ppt_x</p:attrName>
                                        </p:attrNameLst>
                                      </p:cBhvr>
                                      <p:tavLst>
                                        <p:tav tm="0">
                                          <p:val>
                                            <p:strVal val="#ppt_x"/>
                                          </p:val>
                                        </p:tav>
                                        <p:tav tm="100000">
                                          <p:val>
                                            <p:strVal val="#ppt_x"/>
                                          </p:val>
                                        </p:tav>
                                      </p:tavLst>
                                    </p:anim>
                                    <p:anim calcmode="lin" valueType="num">
                                      <p:cBhvr>
                                        <p:cTn id="5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14" presetClass="entr" presetSubtype="10" fill="hold" nodeType="clickEffect">
                                  <p:stCondLst>
                                    <p:cond delay="0"/>
                                  </p:stCondLst>
                                  <p:childTnLst>
                                    <p:set>
                                      <p:cBhvr>
                                        <p:cTn id="61" dur="1" fill="hold">
                                          <p:stCondLst>
                                            <p:cond delay="0"/>
                                          </p:stCondLst>
                                        </p:cTn>
                                        <p:tgtEl>
                                          <p:spTgt spid="1026"/>
                                        </p:tgtEl>
                                        <p:attrNameLst>
                                          <p:attrName>style.visibility</p:attrName>
                                        </p:attrNameLst>
                                      </p:cBhvr>
                                      <p:to>
                                        <p:strVal val="visible"/>
                                      </p:to>
                                    </p:set>
                                    <p:animEffect transition="in" filter="randombar(horizontal)">
                                      <p:cBhvr>
                                        <p:cTn id="62" dur="500"/>
                                        <p:tgtEl>
                                          <p:spTgt spid="1026"/>
                                        </p:tgtEl>
                                      </p:cBhvr>
                                    </p:animEffect>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9"/>
                                        </p:tgtEl>
                                        <p:attrNameLst>
                                          <p:attrName>style.visibility</p:attrName>
                                        </p:attrNameLst>
                                      </p:cBhvr>
                                      <p:to>
                                        <p:strVal val="visible"/>
                                      </p:to>
                                    </p:set>
                                    <p:animEffect transition="in" filter="fade">
                                      <p:cBhvr>
                                        <p:cTn id="67" dur="1000"/>
                                        <p:tgtEl>
                                          <p:spTgt spid="9"/>
                                        </p:tgtEl>
                                      </p:cBhvr>
                                    </p:animEffect>
                                    <p:anim calcmode="lin" valueType="num">
                                      <p:cBhvr>
                                        <p:cTn id="68" dur="1000" fill="hold"/>
                                        <p:tgtEl>
                                          <p:spTgt spid="9"/>
                                        </p:tgtEl>
                                        <p:attrNameLst>
                                          <p:attrName>ppt_x</p:attrName>
                                        </p:attrNameLst>
                                      </p:cBhvr>
                                      <p:tavLst>
                                        <p:tav tm="0">
                                          <p:val>
                                            <p:strVal val="#ppt_x"/>
                                          </p:val>
                                        </p:tav>
                                        <p:tav tm="100000">
                                          <p:val>
                                            <p:strVal val="#ppt_x"/>
                                          </p:val>
                                        </p:tav>
                                      </p:tavLst>
                                    </p:anim>
                                    <p:anim calcmode="lin" valueType="num">
                                      <p:cBhvr>
                                        <p:cTn id="6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fade">
                                      <p:cBhvr>
                                        <p:cTn id="74" dur="1000"/>
                                        <p:tgtEl>
                                          <p:spTgt spid="15"/>
                                        </p:tgtEl>
                                      </p:cBhvr>
                                    </p:animEffect>
                                    <p:anim calcmode="lin" valueType="num">
                                      <p:cBhvr>
                                        <p:cTn id="75" dur="1000" fill="hold"/>
                                        <p:tgtEl>
                                          <p:spTgt spid="15"/>
                                        </p:tgtEl>
                                        <p:attrNameLst>
                                          <p:attrName>ppt_x</p:attrName>
                                        </p:attrNameLst>
                                      </p:cBhvr>
                                      <p:tavLst>
                                        <p:tav tm="0">
                                          <p:val>
                                            <p:strVal val="#ppt_x"/>
                                          </p:val>
                                        </p:tav>
                                        <p:tav tm="100000">
                                          <p:val>
                                            <p:strVal val="#ppt_x"/>
                                          </p:val>
                                        </p:tav>
                                      </p:tavLst>
                                    </p:anim>
                                    <p:anim calcmode="lin" valueType="num">
                                      <p:cBhvr>
                                        <p:cTn id="7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5" presetClass="entr" presetSubtype="0" fill="hold" nodeType="click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2000"/>
                                        <p:tgtEl>
                                          <p:spTgt spid="12"/>
                                        </p:tgtEl>
                                      </p:cBhvr>
                                    </p:animEffect>
                                    <p:anim calcmode="lin" valueType="num">
                                      <p:cBhvr>
                                        <p:cTn id="82" dur="2000" fill="hold"/>
                                        <p:tgtEl>
                                          <p:spTgt spid="12"/>
                                        </p:tgtEl>
                                        <p:attrNameLst>
                                          <p:attrName>ppt_w</p:attrName>
                                        </p:attrNameLst>
                                      </p:cBhvr>
                                      <p:tavLst>
                                        <p:tav tm="0" fmla="#ppt_w*sin(2.5*pi*$)">
                                          <p:val>
                                            <p:fltVal val="0"/>
                                          </p:val>
                                        </p:tav>
                                        <p:tav tm="100000">
                                          <p:val>
                                            <p:fltVal val="1"/>
                                          </p:val>
                                        </p:tav>
                                      </p:tavLst>
                                    </p:anim>
                                    <p:anim calcmode="lin" valueType="num">
                                      <p:cBhvr>
                                        <p:cTn id="83" dur="2000" fill="hold"/>
                                        <p:tgtEl>
                                          <p:spTgt spid="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7" grpId="0" animBg="1"/>
      <p:bldP spid="2" grpId="0" animBg="1"/>
      <p:bldP spid="3" grpId="0" animBg="1"/>
      <p:bldP spid="5" grpId="0" animBg="1"/>
      <p:bldP spid="6" grpId="0" animBg="1"/>
      <p:bldP spid="7" grpId="0" animBg="1"/>
      <p:bldP spid="9" grpId="0" animBg="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152"/>
        <p:cNvGrpSpPr/>
        <p:nvPr/>
      </p:nvGrpSpPr>
      <p:grpSpPr>
        <a:xfrm>
          <a:off x="0" y="0"/>
          <a:ext cx="0" cy="0"/>
          <a:chOff x="0" y="0"/>
          <a:chExt cx="0" cy="0"/>
        </a:xfrm>
      </p:grpSpPr>
      <p:grpSp>
        <p:nvGrpSpPr>
          <p:cNvPr id="155" name="Google Shape;155;p3"/>
          <p:cNvGrpSpPr/>
          <p:nvPr/>
        </p:nvGrpSpPr>
        <p:grpSpPr>
          <a:xfrm>
            <a:off x="370866" y="180478"/>
            <a:ext cx="3915919" cy="554870"/>
            <a:chOff x="394957" y="360000"/>
            <a:chExt cx="2304774" cy="368551"/>
          </a:xfrm>
        </p:grpSpPr>
        <p:sp>
          <p:nvSpPr>
            <p:cNvPr id="156" name="Google Shape;156;p3"/>
            <p:cNvSpPr/>
            <p:nvPr/>
          </p:nvSpPr>
          <p:spPr>
            <a:xfrm>
              <a:off x="394957" y="360000"/>
              <a:ext cx="147638" cy="309563"/>
            </a:xfrm>
            <a:prstGeom prst="rect">
              <a:avLst/>
            </a:prstGeom>
            <a:solidFill>
              <a:srgbClr val="E854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7" name="Google Shape;157;p3"/>
            <p:cNvSpPr/>
            <p:nvPr/>
          </p:nvSpPr>
          <p:spPr>
            <a:xfrm>
              <a:off x="567995" y="360000"/>
              <a:ext cx="146050" cy="309563"/>
            </a:xfrm>
            <a:prstGeom prst="rect">
              <a:avLst/>
            </a:prstGeom>
            <a:solidFill>
              <a:srgbClr val="52535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8" name="Google Shape;158;p3"/>
            <p:cNvSpPr/>
            <p:nvPr/>
          </p:nvSpPr>
          <p:spPr>
            <a:xfrm>
              <a:off x="756907" y="367937"/>
              <a:ext cx="1942824" cy="360614"/>
            </a:xfrm>
            <a:prstGeom prst="rect">
              <a:avLst/>
            </a:prstGeom>
            <a:solidFill>
              <a:schemeClr val="lt1"/>
            </a:solidFill>
            <a:ln w="19050" cap="flat" cmpd="sng">
              <a:solidFill>
                <a:srgbClr val="000000"/>
              </a:solidFill>
              <a:prstDash val="solid"/>
              <a:miter lim="800000"/>
              <a:headEnd type="none" w="sm" len="sm"/>
              <a:tailEnd type="none" w="sm" len="sm"/>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3200"/>
                <a:buFont typeface="Arial"/>
                <a:buNone/>
              </a:pPr>
              <a:r>
                <a:rPr lang="es-PE" sz="3200" dirty="0">
                  <a:solidFill>
                    <a:srgbClr val="E95B43"/>
                  </a:solidFill>
                  <a:latin typeface="Geo"/>
                  <a:sym typeface="Geo"/>
                </a:rPr>
                <a:t>Huaca Rajada</a:t>
              </a:r>
              <a:endParaRPr sz="3200" b="0" i="0" u="none" strike="noStrike" cap="none" dirty="0">
                <a:solidFill>
                  <a:schemeClr val="dk1"/>
                </a:solidFill>
                <a:latin typeface="Arial"/>
                <a:ea typeface="Arial"/>
                <a:cs typeface="Arial"/>
                <a:sym typeface="Arial"/>
              </a:endParaRPr>
            </a:p>
          </p:txBody>
        </p:sp>
      </p:grpSp>
      <p:pic>
        <p:nvPicPr>
          <p:cNvPr id="2" name="Grabación de pantalla 9">
            <a:hlinkClick r:id="" action="ppaction://media"/>
            <a:extLst>
              <a:ext uri="{FF2B5EF4-FFF2-40B4-BE49-F238E27FC236}">
                <a16:creationId xmlns:a16="http://schemas.microsoft.com/office/drawing/2014/main" id="{0373B008-A489-F298-875C-942C27C6048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002798" y="1679097"/>
            <a:ext cx="5257659" cy="4213733"/>
          </a:xfrm>
          <a:prstGeom prst="rect">
            <a:avLst/>
          </a:prstGeom>
        </p:spPr>
      </p:pic>
      <p:pic>
        <p:nvPicPr>
          <p:cNvPr id="3074" name="Picture 2" descr="Las divinidades de La CuLtura MoChiCa*">
            <a:extLst>
              <a:ext uri="{FF2B5EF4-FFF2-40B4-BE49-F238E27FC236}">
                <a16:creationId xmlns:a16="http://schemas.microsoft.com/office/drawing/2014/main" id="{570DDF44-545C-BBDC-C37A-E0DB6EB7618D}"/>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5702" b="96930" l="9050" r="93213">
                        <a14:foregroundMark x1="30769" y1="86404" x2="42534" y2="74561"/>
                        <a14:foregroundMark x1="42534" y1="74561" x2="42534" y2="64912"/>
                        <a14:foregroundMark x1="53846" y1="64912" x2="85973" y2="97368"/>
                        <a14:foregroundMark x1="9050" y1="87281" x2="14480" y2="71491"/>
                        <a14:foregroundMark x1="14480" y1="71491" x2="31674" y2="61842"/>
                        <a14:foregroundMark x1="31674" y1="61842" x2="36652" y2="61842"/>
                        <a14:foregroundMark x1="60633" y1="61404" x2="86878" y2="76316"/>
                        <a14:foregroundMark x1="86425" y1="73684" x2="93665" y2="73246"/>
                        <a14:foregroundMark x1="83258" y1="78947" x2="91855" y2="77632"/>
                        <a14:foregroundMark x1="40271" y1="12281" x2="44344" y2="10088"/>
                        <a14:foregroundMark x1="47964" y1="11404" x2="61086" y2="11842"/>
                        <a14:foregroundMark x1="46154" y1="8772" x2="57014" y2="7018"/>
                        <a14:foregroundMark x1="37557" y1="10965" x2="45249" y2="5702"/>
                        <a14:foregroundMark x1="47059" y1="13596" x2="58824" y2="14474"/>
                      </a14:backgroundRemoval>
                    </a14:imgEffect>
                  </a14:imgLayer>
                </a14:imgProps>
              </a:ext>
              <a:ext uri="{28A0092B-C50C-407E-A947-70E740481C1C}">
                <a14:useLocalDpi xmlns:a14="http://schemas.microsoft.com/office/drawing/2010/main" val="0"/>
              </a:ext>
            </a:extLst>
          </a:blip>
          <a:srcRect/>
          <a:stretch>
            <a:fillRect/>
          </a:stretch>
        </p:blipFill>
        <p:spPr bwMode="auto">
          <a:xfrm>
            <a:off x="139103" y="4152955"/>
            <a:ext cx="1562593" cy="254330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uaca Rajada ubicada en Departamento de Lambayeque">
            <a:extLst>
              <a:ext uri="{FF2B5EF4-FFF2-40B4-BE49-F238E27FC236}">
                <a16:creationId xmlns:a16="http://schemas.microsoft.com/office/drawing/2014/main" id="{6DC59262-2643-A99B-ED83-6A7FC969C3C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19907" y="878023"/>
            <a:ext cx="1275464" cy="139226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10">
            <p14:nvContentPartPr>
              <p14:cNvPr id="3" name="Entrada de lápiz 2">
                <a:extLst>
                  <a:ext uri="{FF2B5EF4-FFF2-40B4-BE49-F238E27FC236}">
                    <a16:creationId xmlns:a16="http://schemas.microsoft.com/office/drawing/2014/main" id="{24436CBE-EB8C-98D5-B700-D6EE85934BC6}"/>
                  </a:ext>
                </a:extLst>
              </p14:cNvPr>
              <p14:cNvContentPartPr/>
              <p14:nvPr/>
            </p14:nvContentPartPr>
            <p14:xfrm>
              <a:off x="4732225" y="3528973"/>
              <a:ext cx="360" cy="360"/>
            </p14:xfrm>
          </p:contentPart>
        </mc:Choice>
        <mc:Fallback xmlns="">
          <p:pic>
            <p:nvPicPr>
              <p:cNvPr id="3" name="Entrada de lápiz 2">
                <a:extLst>
                  <a:ext uri="{FF2B5EF4-FFF2-40B4-BE49-F238E27FC236}">
                    <a16:creationId xmlns:a16="http://schemas.microsoft.com/office/drawing/2014/main" id="{24436CBE-EB8C-98D5-B700-D6EE85934BC6}"/>
                  </a:ext>
                </a:extLst>
              </p:cNvPr>
              <p:cNvPicPr/>
              <p:nvPr/>
            </p:nvPicPr>
            <p:blipFill>
              <a:blip r:embed="rId11"/>
              <a:stretch>
                <a:fillRect/>
              </a:stretch>
            </p:blipFill>
            <p:spPr>
              <a:xfrm>
                <a:off x="4723585" y="3520333"/>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 name="Entrada de lápiz 3">
                <a:extLst>
                  <a:ext uri="{FF2B5EF4-FFF2-40B4-BE49-F238E27FC236}">
                    <a16:creationId xmlns:a16="http://schemas.microsoft.com/office/drawing/2014/main" id="{B79E890F-C77E-6502-0320-1283294BF6BA}"/>
                  </a:ext>
                </a:extLst>
              </p14:cNvPr>
              <p14:cNvContentPartPr/>
              <p14:nvPr/>
            </p14:nvContentPartPr>
            <p14:xfrm>
              <a:off x="1242221" y="1794166"/>
              <a:ext cx="46800" cy="54720"/>
            </p14:xfrm>
          </p:contentPart>
        </mc:Choice>
        <mc:Fallback xmlns="">
          <p:pic>
            <p:nvPicPr>
              <p:cNvPr id="4" name="Entrada de lápiz 3">
                <a:extLst>
                  <a:ext uri="{FF2B5EF4-FFF2-40B4-BE49-F238E27FC236}">
                    <a16:creationId xmlns:a16="http://schemas.microsoft.com/office/drawing/2014/main" id="{B79E890F-C77E-6502-0320-1283294BF6BA}"/>
                  </a:ext>
                </a:extLst>
              </p:cNvPr>
              <p:cNvPicPr/>
              <p:nvPr/>
            </p:nvPicPr>
            <p:blipFill>
              <a:blip r:embed="rId13"/>
              <a:stretch>
                <a:fillRect/>
              </a:stretch>
            </p:blipFill>
            <p:spPr>
              <a:xfrm>
                <a:off x="1233221" y="1785166"/>
                <a:ext cx="64440" cy="72360"/>
              </a:xfrm>
              <a:prstGeom prst="rect">
                <a:avLst/>
              </a:prstGeom>
            </p:spPr>
          </p:pic>
        </mc:Fallback>
      </mc:AlternateContent>
      <p:sp>
        <p:nvSpPr>
          <p:cNvPr id="5" name="CuadroTexto 4">
            <a:extLst>
              <a:ext uri="{FF2B5EF4-FFF2-40B4-BE49-F238E27FC236}">
                <a16:creationId xmlns:a16="http://schemas.microsoft.com/office/drawing/2014/main" id="{A9F5CE8D-705E-EC50-0D08-66B4409F34C5}"/>
              </a:ext>
            </a:extLst>
          </p:cNvPr>
          <p:cNvSpPr txBox="1"/>
          <p:nvPr/>
        </p:nvSpPr>
        <p:spPr>
          <a:xfrm>
            <a:off x="1242221" y="1056149"/>
            <a:ext cx="918950" cy="523220"/>
          </a:xfrm>
          <a:prstGeom prst="rect">
            <a:avLst/>
          </a:prstGeom>
          <a:noFill/>
        </p:spPr>
        <p:txBody>
          <a:bodyPr wrap="square" rtlCol="0">
            <a:spAutoFit/>
          </a:bodyPr>
          <a:lstStyle/>
          <a:p>
            <a:r>
              <a:rPr lang="es-PE" dirty="0"/>
              <a:t>Huaca Rajada</a:t>
            </a:r>
          </a:p>
        </p:txBody>
      </p:sp>
      <p:sp>
        <p:nvSpPr>
          <p:cNvPr id="7" name="CuadroTexto 6">
            <a:extLst>
              <a:ext uri="{FF2B5EF4-FFF2-40B4-BE49-F238E27FC236}">
                <a16:creationId xmlns:a16="http://schemas.microsoft.com/office/drawing/2014/main" id="{84C33B4C-D063-889E-CB16-344032FD724C}"/>
              </a:ext>
            </a:extLst>
          </p:cNvPr>
          <p:cNvSpPr txBox="1"/>
          <p:nvPr/>
        </p:nvSpPr>
        <p:spPr>
          <a:xfrm>
            <a:off x="4645113" y="249188"/>
            <a:ext cx="4483897" cy="646331"/>
          </a:xfrm>
          <a:prstGeom prst="rect">
            <a:avLst/>
          </a:prstGeom>
          <a:solidFill>
            <a:schemeClr val="accent4">
              <a:lumMod val="60000"/>
              <a:lumOff val="40000"/>
            </a:schemeClr>
          </a:solidFill>
        </p:spPr>
        <p:txBody>
          <a:bodyPr wrap="square">
            <a:spAutoFit/>
          </a:bodyPr>
          <a:lstStyle/>
          <a:p>
            <a:r>
              <a:rPr lang="es-MX" sz="1200" b="1" dirty="0">
                <a:effectLst>
                  <a:outerShdw blurRad="38100" dist="38100" dir="2700000" algn="tl">
                    <a:srgbClr val="000000">
                      <a:alpha val="43137"/>
                    </a:srgbClr>
                  </a:outerShdw>
                </a:effectLst>
              </a:rPr>
              <a:t>Conocido como Sipán, es un complejo arqueológico ocupado inicialmente por la cultura moche y posteriormente por la cultura Lambayeque</a:t>
            </a:r>
            <a:endParaRPr lang="es-PE" sz="1200" b="1" dirty="0">
              <a:effectLst>
                <a:outerShdw blurRad="38100" dist="38100" dir="2700000" algn="tl">
                  <a:srgbClr val="000000">
                    <a:alpha val="43137"/>
                  </a:srgbClr>
                </a:outerShdw>
              </a:effectLst>
            </a:endParaRPr>
          </a:p>
        </p:txBody>
      </p:sp>
      <p:pic>
        <p:nvPicPr>
          <p:cNvPr id="1028" name="Picture 4" descr="SIPAN - HUACA RAJADA - LA TUMBA DEL SEÑOR DE SIPAN">
            <a:extLst>
              <a:ext uri="{FF2B5EF4-FFF2-40B4-BE49-F238E27FC236}">
                <a16:creationId xmlns:a16="http://schemas.microsoft.com/office/drawing/2014/main" id="{2A8AE167-C2D0-DDB6-10DF-5A57EA756854}"/>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618785" y="258450"/>
            <a:ext cx="3299166" cy="21863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
        <p:nvSpPr>
          <p:cNvPr id="10" name="Bocadillo: ovalado 9">
            <a:extLst>
              <a:ext uri="{FF2B5EF4-FFF2-40B4-BE49-F238E27FC236}">
                <a16:creationId xmlns:a16="http://schemas.microsoft.com/office/drawing/2014/main" id="{6AB10106-A0B8-8BDC-5B0B-C02EF6E9C9F7}"/>
              </a:ext>
            </a:extLst>
          </p:cNvPr>
          <p:cNvSpPr/>
          <p:nvPr/>
        </p:nvSpPr>
        <p:spPr>
          <a:xfrm>
            <a:off x="139103" y="2325157"/>
            <a:ext cx="2790654" cy="1883303"/>
          </a:xfrm>
          <a:prstGeom prst="wedgeEllipseCallout">
            <a:avLst>
              <a:gd name="adj1" fmla="val -15717"/>
              <a:gd name="adj2" fmla="val 74315"/>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MX" sz="1100" dirty="0">
                <a:effectLst>
                  <a:outerShdw blurRad="38100" dist="38100" dir="2700000" algn="tl">
                    <a:srgbClr val="000000">
                      <a:alpha val="43137"/>
                    </a:srgbClr>
                  </a:outerShdw>
                </a:effectLst>
              </a:rPr>
              <a:t>En la del sacerdote, se hallaron piezas que indicaban que sería uno de los principales personajes en la jerarquía religiosa de la civilización mochica. Este sacerdote, por los análisis de ADN efectuados, fue contemporáneo al Señor de Sipán.</a:t>
            </a:r>
          </a:p>
        </p:txBody>
      </p:sp>
      <p:pic>
        <p:nvPicPr>
          <p:cNvPr id="1030" name="Picture 6" descr="El Señor de Sipan, el descubrimiento - SobreHistoria.com">
            <a:extLst>
              <a:ext uri="{FF2B5EF4-FFF2-40B4-BE49-F238E27FC236}">
                <a16:creationId xmlns:a16="http://schemas.microsoft.com/office/drawing/2014/main" id="{C40FC317-1754-18FA-C44E-D978BEDBCE73}"/>
              </a:ext>
            </a:extLst>
          </p:cNvPr>
          <p:cNvPicPr>
            <a:picLocks noChangeAspect="1" noChangeArrowheads="1"/>
          </p:cNvPicPr>
          <p:nvPr/>
        </p:nvPicPr>
        <p:blipFill>
          <a:blip r:embed="rId15">
            <a:extLst>
              <a:ext uri="{BEBA8EAE-BF5A-486C-A8C5-ECC9F3942E4B}">
                <a14:imgProps xmlns:a14="http://schemas.microsoft.com/office/drawing/2010/main">
                  <a14:imgLayer r:embed="rId16">
                    <a14:imgEffect>
                      <a14:backgroundRemoval t="8958" b="90000" l="8667" r="91667">
                        <a14:foregroundMark x1="30667" y1="12708" x2="20500" y2="15625"/>
                        <a14:foregroundMark x1="20500" y1="15625" x2="12167" y2="28125"/>
                        <a14:foregroundMark x1="12167" y1="28125" x2="7500" y2="44583"/>
                        <a14:foregroundMark x1="7500" y1="44583" x2="8833" y2="61042"/>
                        <a14:foregroundMark x1="8833" y1="61042" x2="14500" y2="77500"/>
                        <a14:foregroundMark x1="14500" y1="77500" x2="24667" y2="87708"/>
                        <a14:foregroundMark x1="24667" y1="87708" x2="34833" y2="83542"/>
                        <a14:foregroundMark x1="34833" y1="83542" x2="41667" y2="76042"/>
                        <a14:foregroundMark x1="41667" y1="76042" x2="47167" y2="47708"/>
                        <a14:foregroundMark x1="47167" y1="47708" x2="45000" y2="32708"/>
                        <a14:foregroundMark x1="45000" y1="32708" x2="38000" y2="17083"/>
                        <a14:foregroundMark x1="38000" y1="17083" x2="27500" y2="11458"/>
                        <a14:foregroundMark x1="27500" y1="11458" x2="27333" y2="11458"/>
                        <a14:foregroundMark x1="72333" y1="13333" x2="60667" y2="29167"/>
                        <a14:foregroundMark x1="60667" y1="29167" x2="56833" y2="45000"/>
                        <a14:foregroundMark x1="56833" y1="45000" x2="65167" y2="74792"/>
                        <a14:foregroundMark x1="65167" y1="74792" x2="73333" y2="86875"/>
                        <a14:foregroundMark x1="73333" y1="86875" x2="81833" y2="86667"/>
                        <a14:foregroundMark x1="81833" y1="86667" x2="86667" y2="75833"/>
                        <a14:foregroundMark x1="86667" y1="75833" x2="84333" y2="26042"/>
                        <a14:foregroundMark x1="84333" y1="26042" x2="74167" y2="17500"/>
                        <a14:foregroundMark x1="74167" y1="17500" x2="71000" y2="16667"/>
                        <a14:foregroundMark x1="59833" y1="22500" x2="56667" y2="54167"/>
                        <a14:foregroundMark x1="56667" y1="54167" x2="63500" y2="85000"/>
                        <a14:foregroundMark x1="63500" y1="85000" x2="75667" y2="89583"/>
                        <a14:foregroundMark x1="75667" y1="89583" x2="85000" y2="85208"/>
                        <a14:foregroundMark x1="85000" y1="85208" x2="91667" y2="69792"/>
                        <a14:foregroundMark x1="91667" y1="69792" x2="93333" y2="46458"/>
                        <a14:foregroundMark x1="93333" y1="46458" x2="91667" y2="33542"/>
                        <a14:foregroundMark x1="91667" y1="33542" x2="89500" y2="28958"/>
                        <a14:foregroundMark x1="53167" y1="52083" x2="61167" y2="79167"/>
                        <a14:foregroundMark x1="61167" y1="79167" x2="55333" y2="66667"/>
                        <a14:foregroundMark x1="66833" y1="88958" x2="61000" y2="77292"/>
                        <a14:foregroundMark x1="61000" y1="77292" x2="60333" y2="76875"/>
                        <a14:foregroundMark x1="8667" y1="65833" x2="13167" y2="77083"/>
                        <a14:foregroundMark x1="13167" y1="77083" x2="22500" y2="87500"/>
                        <a14:foregroundMark x1="22500" y1="87500" x2="33500" y2="87083"/>
                        <a14:foregroundMark x1="33500" y1="87083" x2="34333" y2="86458"/>
                        <a14:foregroundMark x1="44333" y1="70000" x2="48000" y2="53958"/>
                        <a14:foregroundMark x1="15500" y1="16875" x2="23167" y2="10208"/>
                        <a14:foregroundMark x1="23167" y1="10208" x2="28500" y2="8958"/>
                      </a14:backgroundRemoval>
                    </a14:imgEffect>
                  </a14:imgLayer>
                </a14:imgProps>
              </a:ext>
              <a:ext uri="{28A0092B-C50C-407E-A947-70E740481C1C}">
                <a14:useLocalDpi xmlns:a14="http://schemas.microsoft.com/office/drawing/2010/main" val="0"/>
              </a:ext>
            </a:extLst>
          </a:blip>
          <a:srcRect/>
          <a:stretch>
            <a:fillRect/>
          </a:stretch>
        </p:blipFill>
        <p:spPr bwMode="auto">
          <a:xfrm>
            <a:off x="8137523" y="2688055"/>
            <a:ext cx="1852361" cy="148188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2" name="Imagen 11">
            <a:extLst>
              <a:ext uri="{FF2B5EF4-FFF2-40B4-BE49-F238E27FC236}">
                <a16:creationId xmlns:a16="http://schemas.microsoft.com/office/drawing/2014/main" id="{AB91A77B-8B4B-D0C7-E839-395BD022898D}"/>
              </a:ext>
            </a:extLst>
          </p:cNvPr>
          <p:cNvPicPr>
            <a:picLocks noChangeAspect="1"/>
          </p:cNvPicPr>
          <p:nvPr/>
        </p:nvPicPr>
        <p:blipFill>
          <a:blip r:embed="rId17">
            <a:extLst>
              <a:ext uri="{BEBA8EAE-BF5A-486C-A8C5-ECC9F3942E4B}">
                <a14:imgProps xmlns:a14="http://schemas.microsoft.com/office/drawing/2010/main">
                  <a14:imgLayer r:embed="rId18">
                    <a14:imgEffect>
                      <a14:backgroundRemoval t="10000" b="94318" l="10000" r="90000">
                        <a14:foregroundMark x1="10222" y1="45455" x2="11778" y2="60227"/>
                        <a14:foregroundMark x1="11778" y1="60227" x2="17111" y2="72955"/>
                        <a14:foregroundMark x1="17111" y1="72955" x2="40889" y2="92955"/>
                        <a14:foregroundMark x1="40889" y1="92955" x2="53333" y2="94318"/>
                        <a14:foregroundMark x1="53333" y1="94318" x2="58889" y2="90909"/>
                      </a14:backgroundRemoval>
                    </a14:imgEffect>
                  </a14:imgLayer>
                </a14:imgProps>
              </a:ext>
            </a:extLst>
          </a:blip>
          <a:stretch>
            <a:fillRect/>
          </a:stretch>
        </p:blipFill>
        <p:spPr>
          <a:xfrm>
            <a:off x="1242221" y="4093218"/>
            <a:ext cx="1987201" cy="1943040"/>
          </a:xfrm>
          <a:prstGeom prst="rect">
            <a:avLst/>
          </a:prstGeom>
        </p:spPr>
      </p:pic>
      <p:pic>
        <p:nvPicPr>
          <p:cNvPr id="1032" name="Picture 8" descr="Lambayeque y El Señor de Sipan Parte II - Paperblog">
            <a:extLst>
              <a:ext uri="{FF2B5EF4-FFF2-40B4-BE49-F238E27FC236}">
                <a16:creationId xmlns:a16="http://schemas.microsoft.com/office/drawing/2014/main" id="{C06F9103-5FFD-33BB-02E3-60349FC77BDF}"/>
              </a:ext>
            </a:extLst>
          </p:cNvPr>
          <p:cNvPicPr>
            <a:picLocks noChangeAspect="1" noChangeArrowheads="1"/>
          </p:cNvPicPr>
          <p:nvPr/>
        </p:nvPicPr>
        <p:blipFill>
          <a:blip r:embed="rId19">
            <a:extLst>
              <a:ext uri="{BEBA8EAE-BF5A-486C-A8C5-ECC9F3942E4B}">
                <a14:imgProps xmlns:a14="http://schemas.microsoft.com/office/drawing/2010/main">
                  <a14:imgLayer r:embed="rId20">
                    <a14:imgEffect>
                      <a14:backgroundRemoval t="4795" b="95890" l="10000" r="90000">
                        <a14:foregroundMark x1="46304" y1="93151" x2="50435" y2="84247"/>
                        <a14:foregroundMark x1="57609" y1="96575" x2="55217" y2="86986"/>
                        <a14:foregroundMark x1="49130" y1="9589" x2="54130" y2="4795"/>
                        <a14:foregroundMark x1="35652" y1="23973" x2="38913" y2="22603"/>
                        <a14:foregroundMark x1="70217" y1="64384" x2="72391" y2="52740"/>
                      </a14:backgroundRemoval>
                    </a14:imgEffect>
                  </a14:imgLayer>
                </a14:imgProps>
              </a:ext>
              <a:ext uri="{28A0092B-C50C-407E-A947-70E740481C1C}">
                <a14:useLocalDpi xmlns:a14="http://schemas.microsoft.com/office/drawing/2010/main" val="0"/>
              </a:ext>
            </a:extLst>
          </a:blip>
          <a:srcRect/>
          <a:stretch>
            <a:fillRect/>
          </a:stretch>
        </p:blipFill>
        <p:spPr bwMode="auto">
          <a:xfrm>
            <a:off x="7165282" y="4315877"/>
            <a:ext cx="4381500" cy="229293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4" name="CuadroTexto 13">
            <a:extLst>
              <a:ext uri="{FF2B5EF4-FFF2-40B4-BE49-F238E27FC236}">
                <a16:creationId xmlns:a16="http://schemas.microsoft.com/office/drawing/2014/main" id="{4083EEE2-2D0A-3FF7-A3D1-661B891DAC9B}"/>
              </a:ext>
            </a:extLst>
          </p:cNvPr>
          <p:cNvSpPr txBox="1"/>
          <p:nvPr/>
        </p:nvSpPr>
        <p:spPr>
          <a:xfrm>
            <a:off x="10017481" y="2590713"/>
            <a:ext cx="1642149" cy="2292935"/>
          </a:xfrm>
          <a:prstGeom prst="rect">
            <a:avLst/>
          </a:prstGeom>
          <a:solidFill>
            <a:srgbClr val="00B0F0"/>
          </a:solidFill>
          <a:ln>
            <a:solidFill>
              <a:schemeClr val="accent4">
                <a:lumMod val="75000"/>
              </a:schemeClr>
            </a:solidFill>
          </a:ln>
        </p:spPr>
        <p:txBody>
          <a:bodyPr wrap="square">
            <a:spAutoFit/>
          </a:bodyPr>
          <a:lstStyle/>
          <a:p>
            <a:r>
              <a:rPr lang="es-MX" sz="1100" b="1" dirty="0">
                <a:effectLst>
                  <a:outerShdw blurRad="38100" dist="38100" dir="2700000" algn="tl">
                    <a:srgbClr val="000000">
                      <a:alpha val="43137"/>
                    </a:srgbClr>
                  </a:outerShdw>
                </a:effectLst>
              </a:rPr>
              <a:t>En las piezas que le acompañaban destacan, además de símbolos religiosos como el sol y la luna, la copa o el cuenco destinados a los sacrificios, una corona de cobre bañada en oro y adornada con un búho con sus alas extendidas </a:t>
            </a:r>
            <a:endParaRPr lang="es-PE" sz="1100" b="1" dirty="0">
              <a:effectLst>
                <a:outerShdw blurRad="38100" dist="38100" dir="2700000" algn="tl">
                  <a:srgbClr val="000000">
                    <a:alpha val="43137"/>
                  </a:srgbClr>
                </a:outerShdw>
              </a:effectLst>
            </a:endParaRPr>
          </a:p>
        </p:txBody>
      </p:sp>
      <p:sp>
        <p:nvSpPr>
          <p:cNvPr id="6" name="CuadroTexto 5">
            <a:extLst>
              <a:ext uri="{FF2B5EF4-FFF2-40B4-BE49-F238E27FC236}">
                <a16:creationId xmlns:a16="http://schemas.microsoft.com/office/drawing/2014/main" id="{08E26682-3B48-9A1E-EACE-F9076F0C6DA4}"/>
              </a:ext>
            </a:extLst>
          </p:cNvPr>
          <p:cNvSpPr txBox="1"/>
          <p:nvPr/>
        </p:nvSpPr>
        <p:spPr>
          <a:xfrm>
            <a:off x="1550150" y="5976521"/>
            <a:ext cx="1434051" cy="523220"/>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wrap="square" rtlCol="0">
            <a:spAutoFit/>
          </a:bodyPr>
          <a:lstStyle/>
          <a:p>
            <a:r>
              <a:rPr lang="es-PE" dirty="0"/>
              <a:t>Imagen del sacerdote viejo</a:t>
            </a: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fade">
                                      <p:cBhvr>
                                        <p:cTn id="7" dur="1000"/>
                                        <p:tgtEl>
                                          <p:spTgt spid="155"/>
                                        </p:tgtEl>
                                      </p:cBhvr>
                                    </p:animEffect>
                                    <p:anim calcmode="lin" valueType="num">
                                      <p:cBhvr>
                                        <p:cTn id="8" dur="1000" fill="hold"/>
                                        <p:tgtEl>
                                          <p:spTgt spid="155"/>
                                        </p:tgtEl>
                                        <p:attrNameLst>
                                          <p:attrName>ppt_x</p:attrName>
                                        </p:attrNameLst>
                                      </p:cBhvr>
                                      <p:tavLst>
                                        <p:tav tm="0">
                                          <p:val>
                                            <p:strVal val="#ppt_x"/>
                                          </p:val>
                                        </p:tav>
                                        <p:tav tm="100000">
                                          <p:val>
                                            <p:strVal val="#ppt_x"/>
                                          </p:val>
                                        </p:tav>
                                      </p:tavLst>
                                    </p:anim>
                                    <p:anim calcmode="lin" valueType="num">
                                      <p:cBhvr>
                                        <p:cTn id="9" dur="1000" fill="hold"/>
                                        <p:tgtEl>
                                          <p:spTgt spid="15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nodeType="clickEffect">
                                  <p:stCondLst>
                                    <p:cond delay="0"/>
                                  </p:stCondLst>
                                  <p:childTnLst>
                                    <p:set>
                                      <p:cBhvr>
                                        <p:cTn id="20" dur="1" fill="hold">
                                          <p:stCondLst>
                                            <p:cond delay="0"/>
                                          </p:stCondLst>
                                        </p:cTn>
                                        <p:tgtEl>
                                          <p:spTgt spid="1026"/>
                                        </p:tgtEl>
                                        <p:attrNameLst>
                                          <p:attrName>style.visibility</p:attrName>
                                        </p:attrNameLst>
                                      </p:cBhvr>
                                      <p:to>
                                        <p:strVal val="visible"/>
                                      </p:to>
                                    </p:set>
                                    <p:animEffect transition="in" filter="randombar(horizontal)">
                                      <p:cBhvr>
                                        <p:cTn id="21" dur="500"/>
                                        <p:tgtEl>
                                          <p:spTgt spid="1026"/>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p:cTn id="26" dur="500" fill="hold"/>
                                        <p:tgtEl>
                                          <p:spTgt spid="4"/>
                                        </p:tgtEl>
                                        <p:attrNameLst>
                                          <p:attrName>ppt_w</p:attrName>
                                        </p:attrNameLst>
                                      </p:cBhvr>
                                      <p:tavLst>
                                        <p:tav tm="0">
                                          <p:val>
                                            <p:fltVal val="0"/>
                                          </p:val>
                                        </p:tav>
                                        <p:tav tm="100000">
                                          <p:val>
                                            <p:strVal val="#ppt_w"/>
                                          </p:val>
                                        </p:tav>
                                      </p:tavLst>
                                    </p:anim>
                                    <p:anim calcmode="lin" valueType="num">
                                      <p:cBhvr>
                                        <p:cTn id="27" dur="500" fill="hold"/>
                                        <p:tgtEl>
                                          <p:spTgt spid="4"/>
                                        </p:tgtEl>
                                        <p:attrNameLst>
                                          <p:attrName>ppt_h</p:attrName>
                                        </p:attrNameLst>
                                      </p:cBhvr>
                                      <p:tavLst>
                                        <p:tav tm="0">
                                          <p:val>
                                            <p:fltVal val="0"/>
                                          </p:val>
                                        </p:tav>
                                        <p:tav tm="100000">
                                          <p:val>
                                            <p:strVal val="#ppt_h"/>
                                          </p:val>
                                        </p:tav>
                                      </p:tavLst>
                                    </p:anim>
                                    <p:animEffect transition="in" filter="fade">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1000"/>
                                        <p:tgtEl>
                                          <p:spTgt spid="5"/>
                                        </p:tgtEl>
                                      </p:cBhvr>
                                    </p:animEffect>
                                    <p:anim calcmode="lin" valueType="num">
                                      <p:cBhvr>
                                        <p:cTn id="34" dur="1000" fill="hold"/>
                                        <p:tgtEl>
                                          <p:spTgt spid="5"/>
                                        </p:tgtEl>
                                        <p:attrNameLst>
                                          <p:attrName>ppt_x</p:attrName>
                                        </p:attrNameLst>
                                      </p:cBhvr>
                                      <p:tavLst>
                                        <p:tav tm="0">
                                          <p:val>
                                            <p:strVal val="#ppt_x"/>
                                          </p:val>
                                        </p:tav>
                                        <p:tav tm="100000">
                                          <p:val>
                                            <p:strVal val="#ppt_x"/>
                                          </p:val>
                                        </p:tav>
                                      </p:tavLst>
                                    </p:anim>
                                    <p:anim calcmode="lin" valueType="num">
                                      <p:cBhvr>
                                        <p:cTn id="3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nodeType="clickEffect">
                                  <p:stCondLst>
                                    <p:cond delay="0"/>
                                  </p:stCondLst>
                                  <p:childTnLst>
                                    <p:set>
                                      <p:cBhvr>
                                        <p:cTn id="39" dur="1" fill="hold">
                                          <p:stCondLst>
                                            <p:cond delay="0"/>
                                          </p:stCondLst>
                                        </p:cTn>
                                        <p:tgtEl>
                                          <p:spTgt spid="1028"/>
                                        </p:tgtEl>
                                        <p:attrNameLst>
                                          <p:attrName>style.visibility</p:attrName>
                                        </p:attrNameLst>
                                      </p:cBhvr>
                                      <p:to>
                                        <p:strVal val="visible"/>
                                      </p:to>
                                    </p:set>
                                    <p:animEffect transition="in" filter="randombar(horizontal)">
                                      <p:cBhvr>
                                        <p:cTn id="40" dur="500"/>
                                        <p:tgtEl>
                                          <p:spTgt spid="1028"/>
                                        </p:tgtEl>
                                      </p:cBhvr>
                                    </p:animEffect>
                                  </p:childTnLst>
                                </p:cTn>
                              </p:par>
                            </p:childTnLst>
                          </p:cTn>
                        </p:par>
                      </p:childTnLst>
                    </p:cTn>
                  </p:par>
                  <p:par>
                    <p:cTn id="41" fill="hold">
                      <p:stCondLst>
                        <p:cond delay="indefinite"/>
                      </p:stCondLst>
                      <p:childTnLst>
                        <p:par>
                          <p:cTn id="42" fill="hold">
                            <p:stCondLst>
                              <p:cond delay="0"/>
                            </p:stCondLst>
                            <p:childTnLst>
                              <p:par>
                                <p:cTn id="43" presetID="21" presetClass="entr" presetSubtype="1" fill="hold" nodeType="click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wheel(1)">
                                      <p:cBhvr>
                                        <p:cTn id="45" dur="2000"/>
                                        <p:tgtEl>
                                          <p:spTgt spid="2"/>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nodeType="clickEffect">
                                  <p:stCondLst>
                                    <p:cond delay="0"/>
                                  </p:stCondLst>
                                  <p:childTnLst>
                                    <p:set>
                                      <p:cBhvr>
                                        <p:cTn id="49" dur="1" fill="hold">
                                          <p:stCondLst>
                                            <p:cond delay="0"/>
                                          </p:stCondLst>
                                        </p:cTn>
                                        <p:tgtEl>
                                          <p:spTgt spid="3074"/>
                                        </p:tgtEl>
                                        <p:attrNameLst>
                                          <p:attrName>style.visibility</p:attrName>
                                        </p:attrNameLst>
                                      </p:cBhvr>
                                      <p:to>
                                        <p:strVal val="visible"/>
                                      </p:to>
                                    </p:set>
                                    <p:animEffect transition="in" filter="barn(inVertical)">
                                      <p:cBhvr>
                                        <p:cTn id="50" dur="500"/>
                                        <p:tgtEl>
                                          <p:spTgt spid="3074"/>
                                        </p:tgtEl>
                                      </p:cBhvr>
                                    </p:animEffect>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fade">
                                      <p:cBhvr>
                                        <p:cTn id="55" dur="1000"/>
                                        <p:tgtEl>
                                          <p:spTgt spid="10"/>
                                        </p:tgtEl>
                                      </p:cBhvr>
                                    </p:animEffect>
                                    <p:anim calcmode="lin" valueType="num">
                                      <p:cBhvr>
                                        <p:cTn id="56" dur="1000" fill="hold"/>
                                        <p:tgtEl>
                                          <p:spTgt spid="10"/>
                                        </p:tgtEl>
                                        <p:attrNameLst>
                                          <p:attrName>ppt_x</p:attrName>
                                        </p:attrNameLst>
                                      </p:cBhvr>
                                      <p:tavLst>
                                        <p:tav tm="0">
                                          <p:val>
                                            <p:strVal val="#ppt_x"/>
                                          </p:val>
                                        </p:tav>
                                        <p:tav tm="100000">
                                          <p:val>
                                            <p:strVal val="#ppt_x"/>
                                          </p:val>
                                        </p:tav>
                                      </p:tavLst>
                                    </p:anim>
                                    <p:anim calcmode="lin" valueType="num">
                                      <p:cBhvr>
                                        <p:cTn id="5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1" presetClass="entr" presetSubtype="1" fill="hold" nodeType="click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wheel(1)">
                                      <p:cBhvr>
                                        <p:cTn id="62" dur="2000"/>
                                        <p:tgtEl>
                                          <p:spTgt spid="12"/>
                                        </p:tgtEl>
                                      </p:cBhvr>
                                    </p:animEffect>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1000"/>
                                        <p:tgtEl>
                                          <p:spTgt spid="6"/>
                                        </p:tgtEl>
                                      </p:cBhvr>
                                    </p:animEffect>
                                    <p:anim calcmode="lin" valueType="num">
                                      <p:cBhvr>
                                        <p:cTn id="68" dur="1000" fill="hold"/>
                                        <p:tgtEl>
                                          <p:spTgt spid="6"/>
                                        </p:tgtEl>
                                        <p:attrNameLst>
                                          <p:attrName>ppt_x</p:attrName>
                                        </p:attrNameLst>
                                      </p:cBhvr>
                                      <p:tavLst>
                                        <p:tav tm="0">
                                          <p:val>
                                            <p:strVal val="#ppt_x"/>
                                          </p:val>
                                        </p:tav>
                                        <p:tav tm="100000">
                                          <p:val>
                                            <p:strVal val="#ppt_x"/>
                                          </p:val>
                                        </p:tav>
                                      </p:tavLst>
                                    </p:anim>
                                    <p:anim calcmode="lin" valueType="num">
                                      <p:cBhvr>
                                        <p:cTn id="6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6" presetClass="entr" presetSubtype="0" fill="hold" nodeType="clickEffect">
                                  <p:stCondLst>
                                    <p:cond delay="0"/>
                                  </p:stCondLst>
                                  <p:childTnLst>
                                    <p:set>
                                      <p:cBhvr>
                                        <p:cTn id="73" dur="1" fill="hold">
                                          <p:stCondLst>
                                            <p:cond delay="0"/>
                                          </p:stCondLst>
                                        </p:cTn>
                                        <p:tgtEl>
                                          <p:spTgt spid="1030"/>
                                        </p:tgtEl>
                                        <p:attrNameLst>
                                          <p:attrName>style.visibility</p:attrName>
                                        </p:attrNameLst>
                                      </p:cBhvr>
                                      <p:to>
                                        <p:strVal val="visible"/>
                                      </p:to>
                                    </p:set>
                                    <p:animEffect transition="in" filter="wipe(down)">
                                      <p:cBhvr>
                                        <p:cTn id="74" dur="580">
                                          <p:stCondLst>
                                            <p:cond delay="0"/>
                                          </p:stCondLst>
                                        </p:cTn>
                                        <p:tgtEl>
                                          <p:spTgt spid="1030"/>
                                        </p:tgtEl>
                                      </p:cBhvr>
                                    </p:animEffect>
                                    <p:anim calcmode="lin" valueType="num">
                                      <p:cBhvr>
                                        <p:cTn id="75" dur="1822" tmFilter="0,0; 0.14,0.36; 0.43,0.73; 0.71,0.91; 1.0,1.0">
                                          <p:stCondLst>
                                            <p:cond delay="0"/>
                                          </p:stCondLst>
                                        </p:cTn>
                                        <p:tgtEl>
                                          <p:spTgt spid="1030"/>
                                        </p:tgtEl>
                                        <p:attrNameLst>
                                          <p:attrName>ppt_x</p:attrName>
                                        </p:attrNameLst>
                                      </p:cBhvr>
                                      <p:tavLst>
                                        <p:tav tm="0">
                                          <p:val>
                                            <p:strVal val="#ppt_x-0.25"/>
                                          </p:val>
                                        </p:tav>
                                        <p:tav tm="100000">
                                          <p:val>
                                            <p:strVal val="#ppt_x"/>
                                          </p:val>
                                        </p:tav>
                                      </p:tavLst>
                                    </p:anim>
                                    <p:anim calcmode="lin" valueType="num">
                                      <p:cBhvr>
                                        <p:cTn id="76" dur="664" tmFilter="0.0,0.0; 0.25,0.07; 0.50,0.2; 0.75,0.467; 1.0,1.0">
                                          <p:stCondLst>
                                            <p:cond delay="0"/>
                                          </p:stCondLst>
                                        </p:cTn>
                                        <p:tgtEl>
                                          <p:spTgt spid="1030"/>
                                        </p:tgtEl>
                                        <p:attrNameLst>
                                          <p:attrName>ppt_y</p:attrName>
                                        </p:attrNameLst>
                                      </p:cBhvr>
                                      <p:tavLst>
                                        <p:tav tm="0" fmla="#ppt_y-sin(pi*$)/3">
                                          <p:val>
                                            <p:fltVal val="0.5"/>
                                          </p:val>
                                        </p:tav>
                                        <p:tav tm="100000">
                                          <p:val>
                                            <p:fltVal val="1"/>
                                          </p:val>
                                        </p:tav>
                                      </p:tavLst>
                                    </p:anim>
                                    <p:anim calcmode="lin" valueType="num">
                                      <p:cBhvr>
                                        <p:cTn id="77" dur="664" tmFilter="0, 0; 0.125,0.2665; 0.25,0.4; 0.375,0.465; 0.5,0.5;  0.625,0.535; 0.75,0.6; 0.875,0.7335; 1,1">
                                          <p:stCondLst>
                                            <p:cond delay="664"/>
                                          </p:stCondLst>
                                        </p:cTn>
                                        <p:tgtEl>
                                          <p:spTgt spid="1030"/>
                                        </p:tgtEl>
                                        <p:attrNameLst>
                                          <p:attrName>ppt_y</p:attrName>
                                        </p:attrNameLst>
                                      </p:cBhvr>
                                      <p:tavLst>
                                        <p:tav tm="0" fmla="#ppt_y-sin(pi*$)/9">
                                          <p:val>
                                            <p:fltVal val="0"/>
                                          </p:val>
                                        </p:tav>
                                        <p:tav tm="100000">
                                          <p:val>
                                            <p:fltVal val="1"/>
                                          </p:val>
                                        </p:tav>
                                      </p:tavLst>
                                    </p:anim>
                                    <p:anim calcmode="lin" valueType="num">
                                      <p:cBhvr>
                                        <p:cTn id="78" dur="332" tmFilter="0, 0; 0.125,0.2665; 0.25,0.4; 0.375,0.465; 0.5,0.5;  0.625,0.535; 0.75,0.6; 0.875,0.7335; 1,1">
                                          <p:stCondLst>
                                            <p:cond delay="1324"/>
                                          </p:stCondLst>
                                        </p:cTn>
                                        <p:tgtEl>
                                          <p:spTgt spid="1030"/>
                                        </p:tgtEl>
                                        <p:attrNameLst>
                                          <p:attrName>ppt_y</p:attrName>
                                        </p:attrNameLst>
                                      </p:cBhvr>
                                      <p:tavLst>
                                        <p:tav tm="0" fmla="#ppt_y-sin(pi*$)/27">
                                          <p:val>
                                            <p:fltVal val="0"/>
                                          </p:val>
                                        </p:tav>
                                        <p:tav tm="100000">
                                          <p:val>
                                            <p:fltVal val="1"/>
                                          </p:val>
                                        </p:tav>
                                      </p:tavLst>
                                    </p:anim>
                                    <p:anim calcmode="lin" valueType="num">
                                      <p:cBhvr>
                                        <p:cTn id="79" dur="164" tmFilter="0, 0; 0.125,0.2665; 0.25,0.4; 0.375,0.465; 0.5,0.5;  0.625,0.535; 0.75,0.6; 0.875,0.7335; 1,1">
                                          <p:stCondLst>
                                            <p:cond delay="1656"/>
                                          </p:stCondLst>
                                        </p:cTn>
                                        <p:tgtEl>
                                          <p:spTgt spid="1030"/>
                                        </p:tgtEl>
                                        <p:attrNameLst>
                                          <p:attrName>ppt_y</p:attrName>
                                        </p:attrNameLst>
                                      </p:cBhvr>
                                      <p:tavLst>
                                        <p:tav tm="0" fmla="#ppt_y-sin(pi*$)/81">
                                          <p:val>
                                            <p:fltVal val="0"/>
                                          </p:val>
                                        </p:tav>
                                        <p:tav tm="100000">
                                          <p:val>
                                            <p:fltVal val="1"/>
                                          </p:val>
                                        </p:tav>
                                      </p:tavLst>
                                    </p:anim>
                                    <p:animScale>
                                      <p:cBhvr>
                                        <p:cTn id="80" dur="26">
                                          <p:stCondLst>
                                            <p:cond delay="650"/>
                                          </p:stCondLst>
                                        </p:cTn>
                                        <p:tgtEl>
                                          <p:spTgt spid="1030"/>
                                        </p:tgtEl>
                                      </p:cBhvr>
                                      <p:to x="100000" y="60000"/>
                                    </p:animScale>
                                    <p:animScale>
                                      <p:cBhvr>
                                        <p:cTn id="81" dur="166" decel="50000">
                                          <p:stCondLst>
                                            <p:cond delay="676"/>
                                          </p:stCondLst>
                                        </p:cTn>
                                        <p:tgtEl>
                                          <p:spTgt spid="1030"/>
                                        </p:tgtEl>
                                      </p:cBhvr>
                                      <p:to x="100000" y="100000"/>
                                    </p:animScale>
                                    <p:animScale>
                                      <p:cBhvr>
                                        <p:cTn id="82" dur="26">
                                          <p:stCondLst>
                                            <p:cond delay="1312"/>
                                          </p:stCondLst>
                                        </p:cTn>
                                        <p:tgtEl>
                                          <p:spTgt spid="1030"/>
                                        </p:tgtEl>
                                      </p:cBhvr>
                                      <p:to x="100000" y="80000"/>
                                    </p:animScale>
                                    <p:animScale>
                                      <p:cBhvr>
                                        <p:cTn id="83" dur="166" decel="50000">
                                          <p:stCondLst>
                                            <p:cond delay="1338"/>
                                          </p:stCondLst>
                                        </p:cTn>
                                        <p:tgtEl>
                                          <p:spTgt spid="1030"/>
                                        </p:tgtEl>
                                      </p:cBhvr>
                                      <p:to x="100000" y="100000"/>
                                    </p:animScale>
                                    <p:animScale>
                                      <p:cBhvr>
                                        <p:cTn id="84" dur="26">
                                          <p:stCondLst>
                                            <p:cond delay="1642"/>
                                          </p:stCondLst>
                                        </p:cTn>
                                        <p:tgtEl>
                                          <p:spTgt spid="1030"/>
                                        </p:tgtEl>
                                      </p:cBhvr>
                                      <p:to x="100000" y="90000"/>
                                    </p:animScale>
                                    <p:animScale>
                                      <p:cBhvr>
                                        <p:cTn id="85" dur="166" decel="50000">
                                          <p:stCondLst>
                                            <p:cond delay="1668"/>
                                          </p:stCondLst>
                                        </p:cTn>
                                        <p:tgtEl>
                                          <p:spTgt spid="1030"/>
                                        </p:tgtEl>
                                      </p:cBhvr>
                                      <p:to x="100000" y="100000"/>
                                    </p:animScale>
                                    <p:animScale>
                                      <p:cBhvr>
                                        <p:cTn id="86" dur="26">
                                          <p:stCondLst>
                                            <p:cond delay="1808"/>
                                          </p:stCondLst>
                                        </p:cTn>
                                        <p:tgtEl>
                                          <p:spTgt spid="1030"/>
                                        </p:tgtEl>
                                      </p:cBhvr>
                                      <p:to x="100000" y="95000"/>
                                    </p:animScale>
                                    <p:animScale>
                                      <p:cBhvr>
                                        <p:cTn id="87" dur="166" decel="50000">
                                          <p:stCondLst>
                                            <p:cond delay="1834"/>
                                          </p:stCondLst>
                                        </p:cTn>
                                        <p:tgtEl>
                                          <p:spTgt spid="1030"/>
                                        </p:tgtEl>
                                      </p:cBhvr>
                                      <p:to x="100000" y="100000"/>
                                    </p:animScale>
                                  </p:childTnLst>
                                </p:cTn>
                              </p:par>
                            </p:childTnLst>
                          </p:cTn>
                        </p:par>
                      </p:childTnLst>
                    </p:cTn>
                  </p:par>
                  <p:par>
                    <p:cTn id="88" fill="hold">
                      <p:stCondLst>
                        <p:cond delay="indefinite"/>
                      </p:stCondLst>
                      <p:childTnLst>
                        <p:par>
                          <p:cTn id="89" fill="hold">
                            <p:stCondLst>
                              <p:cond delay="0"/>
                            </p:stCondLst>
                            <p:childTnLst>
                              <p:par>
                                <p:cTn id="90" presetID="6" presetClass="entr" presetSubtype="16" fill="hold" nodeType="clickEffect">
                                  <p:stCondLst>
                                    <p:cond delay="0"/>
                                  </p:stCondLst>
                                  <p:childTnLst>
                                    <p:set>
                                      <p:cBhvr>
                                        <p:cTn id="91" dur="1" fill="hold">
                                          <p:stCondLst>
                                            <p:cond delay="0"/>
                                          </p:stCondLst>
                                        </p:cTn>
                                        <p:tgtEl>
                                          <p:spTgt spid="1032"/>
                                        </p:tgtEl>
                                        <p:attrNameLst>
                                          <p:attrName>style.visibility</p:attrName>
                                        </p:attrNameLst>
                                      </p:cBhvr>
                                      <p:to>
                                        <p:strVal val="visible"/>
                                      </p:to>
                                    </p:set>
                                    <p:animEffect transition="in" filter="circle(in)">
                                      <p:cBhvr>
                                        <p:cTn id="92" dur="2000"/>
                                        <p:tgtEl>
                                          <p:spTgt spid="1032"/>
                                        </p:tgtEl>
                                      </p:cBhvr>
                                    </p:animEffect>
                                  </p:childTnLst>
                                </p:cTn>
                              </p:par>
                            </p:childTnLst>
                          </p:cTn>
                        </p:par>
                      </p:childTnLst>
                    </p:cTn>
                  </p:par>
                  <p:par>
                    <p:cTn id="93" fill="hold">
                      <p:stCondLst>
                        <p:cond delay="indefinite"/>
                      </p:stCondLst>
                      <p:childTnLst>
                        <p:par>
                          <p:cTn id="94" fill="hold">
                            <p:stCondLst>
                              <p:cond delay="0"/>
                            </p:stCondLst>
                            <p:childTnLst>
                              <p:par>
                                <p:cTn id="95" presetID="42" presetClass="entr" presetSubtype="0" fill="hold" grpId="0" nodeType="clickEffect">
                                  <p:stCondLst>
                                    <p:cond delay="0"/>
                                  </p:stCondLst>
                                  <p:childTnLst>
                                    <p:set>
                                      <p:cBhvr>
                                        <p:cTn id="96" dur="1" fill="hold">
                                          <p:stCondLst>
                                            <p:cond delay="0"/>
                                          </p:stCondLst>
                                        </p:cTn>
                                        <p:tgtEl>
                                          <p:spTgt spid="14"/>
                                        </p:tgtEl>
                                        <p:attrNameLst>
                                          <p:attrName>style.visibility</p:attrName>
                                        </p:attrNameLst>
                                      </p:cBhvr>
                                      <p:to>
                                        <p:strVal val="visible"/>
                                      </p:to>
                                    </p:set>
                                    <p:animEffect transition="in" filter="fade">
                                      <p:cBhvr>
                                        <p:cTn id="97" dur="1000"/>
                                        <p:tgtEl>
                                          <p:spTgt spid="14"/>
                                        </p:tgtEl>
                                      </p:cBhvr>
                                    </p:animEffect>
                                    <p:anim calcmode="lin" valueType="num">
                                      <p:cBhvr>
                                        <p:cTn id="98" dur="1000" fill="hold"/>
                                        <p:tgtEl>
                                          <p:spTgt spid="14"/>
                                        </p:tgtEl>
                                        <p:attrNameLst>
                                          <p:attrName>ppt_x</p:attrName>
                                        </p:attrNameLst>
                                      </p:cBhvr>
                                      <p:tavLst>
                                        <p:tav tm="0">
                                          <p:val>
                                            <p:strVal val="#ppt_x"/>
                                          </p:val>
                                        </p:tav>
                                        <p:tav tm="100000">
                                          <p:val>
                                            <p:strVal val="#ppt_x"/>
                                          </p:val>
                                        </p:tav>
                                      </p:tavLst>
                                    </p:anim>
                                    <p:anim calcmode="lin" valueType="num">
                                      <p:cBhvr>
                                        <p:cTn id="9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96970">
                <p:cTn id="100" fill="hold" display="0">
                  <p:stCondLst>
                    <p:cond delay="indefinite"/>
                  </p:stCondLst>
                </p:cTn>
                <p:tgtEl>
                  <p:spTgt spid="2"/>
                </p:tgtEl>
              </p:cMediaNode>
            </p:video>
          </p:childTnLst>
        </p:cTn>
      </p:par>
    </p:tnLst>
    <p:bldLst>
      <p:bldP spid="5" grpId="0"/>
      <p:bldP spid="7" grpId="0" animBg="1"/>
      <p:bldP spid="10" grpId="0" animBg="1"/>
      <p:bldP spid="14" grpId="0" animBg="1"/>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3"/>
        <p:cNvGrpSpPr/>
        <p:nvPr/>
      </p:nvGrpSpPr>
      <p:grpSpPr>
        <a:xfrm>
          <a:off x="0" y="0"/>
          <a:ext cx="0" cy="0"/>
          <a:chOff x="0" y="0"/>
          <a:chExt cx="0" cy="0"/>
        </a:xfrm>
      </p:grpSpPr>
      <p:sp>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081" name="Group 3080">
            <a:extLst>
              <a:ext uri="{FF2B5EF4-FFF2-40B4-BE49-F238E27FC236}">
                <a16:creationId xmlns:a16="http://schemas.microsoft.com/office/drawing/2014/main" id="{00C7DD97-49DC-4BFD-951D-CFF51B976D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41571" y="70488"/>
            <a:ext cx="3501861" cy="3501861"/>
            <a:chOff x="4690043" y="291695"/>
            <a:chExt cx="3055711" cy="3055711"/>
          </a:xfrm>
        </p:grpSpPr>
        <p:sp>
          <p:nvSpPr>
            <p:cNvPr id="3082" name="Oval 3081">
              <a:extLst>
                <a:ext uri="{FF2B5EF4-FFF2-40B4-BE49-F238E27FC236}">
                  <a16:creationId xmlns:a16="http://schemas.microsoft.com/office/drawing/2014/main" id="{E7DCFDCC-147C-40CA-BFDF-2848A42977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90043" y="291695"/>
              <a:ext cx="3055711" cy="305571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Oval 3082">
              <a:extLst>
                <a:ext uri="{FF2B5EF4-FFF2-40B4-BE49-F238E27FC236}">
                  <a16:creationId xmlns:a16="http://schemas.microsoft.com/office/drawing/2014/main" id="{31F8CA31-10D7-4B78-877D-2D21FBE553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90043" y="291695"/>
              <a:ext cx="3055711" cy="305571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85" name="Group 3084">
            <a:extLst>
              <a:ext uri="{FF2B5EF4-FFF2-40B4-BE49-F238E27FC236}">
                <a16:creationId xmlns:a16="http://schemas.microsoft.com/office/drawing/2014/main" id="{176786CF-68E6-476D-909E-8522718B7B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5057" y="3240578"/>
            <a:ext cx="3297290" cy="3297290"/>
            <a:chOff x="4690043" y="291695"/>
            <a:chExt cx="3055711" cy="3055711"/>
          </a:xfrm>
        </p:grpSpPr>
        <p:sp>
          <p:nvSpPr>
            <p:cNvPr id="3086" name="Oval 3085">
              <a:extLst>
                <a:ext uri="{FF2B5EF4-FFF2-40B4-BE49-F238E27FC236}">
                  <a16:creationId xmlns:a16="http://schemas.microsoft.com/office/drawing/2014/main" id="{06D8E882-7D0E-42D7-99C8-D4865D7DAB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90043" y="291695"/>
              <a:ext cx="3055711" cy="305571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Oval 3086">
              <a:extLst>
                <a:ext uri="{FF2B5EF4-FFF2-40B4-BE49-F238E27FC236}">
                  <a16:creationId xmlns:a16="http://schemas.microsoft.com/office/drawing/2014/main" id="{015F1597-6BCF-45F1-9AC9-B142DD4768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90043" y="291695"/>
              <a:ext cx="3055711" cy="305571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89" name="Oval 3088">
            <a:extLst>
              <a:ext uri="{FF2B5EF4-FFF2-40B4-BE49-F238E27FC236}">
                <a16:creationId xmlns:a16="http://schemas.microsoft.com/office/drawing/2014/main" id="{EAED1919-54A1-41C9-B30B-A3FF3F58E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26220" y="30573"/>
            <a:ext cx="3483100" cy="3483100"/>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91"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90828" y="1091857"/>
            <a:ext cx="1291642" cy="429215"/>
            <a:chOff x="2504802" y="1755501"/>
            <a:chExt cx="1598829" cy="531293"/>
          </a:xfrm>
          <a:solidFill>
            <a:schemeClr val="bg1"/>
          </a:solidFill>
        </p:grpSpPr>
        <p:sp>
          <p:nvSpPr>
            <p:cNvPr id="3092" name="Freeform: Shape 3091">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pic>
        <p:nvPicPr>
          <p:cNvPr id="3074" name="Picture 2" descr="Huaca de la Luna - Wikipedia, la enciclopedia libre">
            <a:extLst>
              <a:ext uri="{FF2B5EF4-FFF2-40B4-BE49-F238E27FC236}">
                <a16:creationId xmlns:a16="http://schemas.microsoft.com/office/drawing/2014/main" id="{A0C756B2-03EA-C9E3-70DD-DD3681085F1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9293905" y="930085"/>
            <a:ext cx="2365439" cy="156341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095" name="Oval 3094">
            <a:extLst>
              <a:ext uri="{FF2B5EF4-FFF2-40B4-BE49-F238E27FC236}">
                <a16:creationId xmlns:a16="http://schemas.microsoft.com/office/drawing/2014/main" id="{FFFEB18F-F81F-4CED-BE64-EB888A77C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93" y="3195231"/>
            <a:ext cx="3281677" cy="3281677"/>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a:extLst>
              <a:ext uri="{FF2B5EF4-FFF2-40B4-BE49-F238E27FC236}">
                <a16:creationId xmlns:a16="http://schemas.microsoft.com/office/drawing/2014/main" id="{B86FCEFD-B4FB-1F51-8C92-75ED50A06244}"/>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50000"/>
                    </a14:imgEffect>
                    <a14:imgEffect>
                      <a14:brightnessContrast bright="20000" contrast="20000"/>
                    </a14:imgEffect>
                  </a14:imgLayer>
                </a14:imgProps>
              </a:ext>
            </a:extLst>
          </a:blip>
          <a:srcRect t="45328" b="-1"/>
          <a:stretch/>
        </p:blipFill>
        <p:spPr>
          <a:xfrm>
            <a:off x="165475" y="1149286"/>
            <a:ext cx="5341307" cy="1586372"/>
          </a:xfrm>
          <a:prstGeom prst="rect">
            <a:avLst/>
          </a:prstGeom>
        </p:spPr>
      </p:pic>
      <p:grpSp>
        <p:nvGrpSpPr>
          <p:cNvPr id="3097" name="Graphic 4">
            <a:extLst>
              <a:ext uri="{FF2B5EF4-FFF2-40B4-BE49-F238E27FC236}">
                <a16:creationId xmlns:a16="http://schemas.microsoft.com/office/drawing/2014/main" id="{A04977CB-3825-471A-A590-C57F8C3503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97585" y="3139252"/>
            <a:ext cx="1330536" cy="1330521"/>
            <a:chOff x="5734037" y="3067039"/>
            <a:chExt cx="724483" cy="724489"/>
          </a:xfrm>
          <a:solidFill>
            <a:schemeClr val="bg1"/>
          </a:solidFill>
        </p:grpSpPr>
        <p:sp>
          <p:nvSpPr>
            <p:cNvPr id="3098" name="Freeform: Shape 3097">
              <a:extLst>
                <a:ext uri="{FF2B5EF4-FFF2-40B4-BE49-F238E27FC236}">
                  <a16:creationId xmlns:a16="http://schemas.microsoft.com/office/drawing/2014/main" id="{2B4B4814-3BFD-418E-B5B6-9DC3E0023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6B775DC1-0C03-424C-81DD-0B63736424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9DA07F5D-1F32-483C-8A98-9849D780DE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37A913DD-4597-42B1-9728-4127E83A8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009FBB02-BC59-4864-8DBC-B2B2BD52B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6BD87CAE-98EF-4EA4-B739-3304AB75B5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1A313AD8-2CA9-4181-84FF-A4EA106FB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90E1FD27-6078-4DDB-85A5-EF32823635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8B87154F-1C33-4D96-AD0F-41A911079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59F7C24D-DA96-4B69-9D48-11ED659814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A1CC3BFF-8D2C-4191-AA89-4B5F07B595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030851AC-DB18-4C88-A8A2-449F772E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DA0FBDE6-61C6-4EAD-BEF2-895D802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AA861D3C-5355-4A4A-A875-EC40751A7D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998E573C-00D7-4371-9CE5-C72044BCA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4B74B55B-C24A-4F7B-80B0-59E86E989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361FF18D-542A-4DA3-B579-046996571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B5CD3040-DA11-4096-9ECA-0547EB296B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8DBF68E6-70DC-4C9B-9E36-54DADF5D8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11A82FA5-7042-42C0-82C9-8068C36A6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2F1F1E10-43A7-49C1-9611-E52FB1BF5C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E350A35C-3618-4456-8580-7687EDA435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F4013BD1-ADEE-4116-8B16-8C5FB3B015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D41350A0-245D-42A9-911D-82D77BC3DC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18734813-52CA-4809-A0E0-348308DC47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E626E127-926A-4623-B87E-6944AA8F44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DADDE53E-0E40-4853-BCF0-9B152D6A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C13F1249-54EA-428F-AE2E-A0579B409F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2C80D7-048D-4658-A5FE-B698CC4E42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4A82C20A-8FDC-4735-9608-AD288081F1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EFB7CA94-32F3-403F-9F2B-1E2F701EE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1066606C-4588-4163-AD08-3AC140409A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B8565D18-023F-46E0-B825-199BFEAD6B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6F96FBB7-2ED0-47E0-9016-421EC9D3D8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7CFFB9F2-9F7C-43A4-A9E6-1EE70C00B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0421F39C-6A35-4CF1-8E72-2A897C1F8F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ADA5561C-BFBA-4EA2-8A59-2910A2CDF8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B9F79817-A1A8-459C-A1DA-1639CC4EF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730C5931-2980-4D21-A6AF-33BBB2B4A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6130F5F5-6F7C-41EE-8CBB-1D0839C6FC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6671993A-EC69-4341-90B1-F23F6EA5A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D56C4EAD-EE30-43C6-99BC-D4CB4EE9E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00981292-8C2D-477F-BFC1-A0C971DE4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5EB673EB-AAA5-41CD-BD9E-19C05381C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BF0F0673-73C3-44AE-9E98-EE65ADB27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0908B8D8-11C7-4C6B-9642-2AAD37E24A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FF2F92D7-98B0-4E76-B8C6-AADDDBFCC6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5EC8DDD7-9501-4B67-9C31-6D5930A2B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7BD5C40-C542-47FD-9C2B-EE136CB979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D4CE941A-9B71-4C39-B230-20A18D89BA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3718F172-45D8-46D9-A359-D8A51BE649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151EDA59-37F4-47C4-9579-A4EE16156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FCF25555-9B27-45F5-BDE8-EC65FC7B9D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E18D4CBF-5079-4BCF-996F-48C5BD1DC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599F779A-FDDF-4E15-A19E-D734C95A5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98510558-1546-41C7-819E-0C4056E54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B371F762-3D9D-459C-AC86-3183843A44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CDECEFE0-53BB-47FB-97D7-AE0B0E3198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3D7521B5-463A-40A3-BE61-B1CAE3307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6A3596C1-0483-4496-8755-DB608479D6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89261538-C799-4246-B1B3-B3F5B09A08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FDE36D9-78E7-44D9-BC0F-1BAFDE5B3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DB9D93E5-4ECA-4C24-9FF6-AC8133427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A4C35E97-1F66-4BFD-AE92-7EBC84F1D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C6BF299A-A3D1-430D-80FF-B080C6FC6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9E7CF736-D3DE-4C5E-AA1F-DC4C8AA3AF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D396DF6B-432E-4903-B1AA-D3531FF8A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1ECDFD65-3965-4589-A4C2-16510946F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CA8C54E5-84FF-4F13-AA46-FED8E8DADB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BECA2236-A9B4-439E-9BAB-56AE965F68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E9441778-3D1A-4F75-A5A1-7214DAFB1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9B9AA094-8F15-4A0C-AA38-346BD5DDC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119958CA-594A-4498-84BE-F61BFC580B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FDFCE354-2B72-4480-97DE-E882906FDF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BC973E6C-6BC5-4FF1-8ECA-8615973121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64FCB3C-7129-40FC-B584-150E5E62F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E211C60F-B3FE-47DD-BD11-D331736344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0D3EA065-68A6-4DD0-99BA-645480D4A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2B6AC294-B9BA-4C59-B08A-53548D610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95F31034-2EF3-4F10-85B8-454316F2B9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AA87A0E7-AF0B-4A66-AFF6-689E7D3883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0D8E5EAF-B0C7-4E80-92EF-0209B4FE7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FAA01C3F-AD71-4F07-8664-821309948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A30EC962-F7C8-4F17-A8EB-8EC64ADEFB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A0DA527-FFEF-4AB6-B38F-FDF228D5B4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FAB5776C-CF29-46E0-9A73-03A318AE69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45572D84-640D-47CC-A862-6DCF1A73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0F9CD199-6195-4F64-9E22-94AD9D7600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35BC72FF-17EE-425A-B62A-2E024A6D7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26F3AB89-E7FF-4C05-9243-32DF9B4DF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DABD659D-3754-4F63-9C8D-54AB1549E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C9DF2EF3-55C8-4745-9F55-24B60215DD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13C67022-CC78-4114-891A-C34637A61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A0F93252-C331-4CBB-B4F8-6B12B3903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7F4537F3-EDF5-4626-AFBE-4488E0140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3848604B-6F7A-4A76-96F8-6B7BE1FE81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73D47B0C-A018-4B2C-898B-2391FC845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03DD4A89-CBC7-4BEE-AF16-D76807C080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E63C3831-F632-40D9-84E9-FEDA73C6B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5D39FEFA-CF2D-47D2-A180-417199AE8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987F2FB4-CAFE-4018-A06E-5BAB572FF7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9C990CED-1FA9-4850-8469-1460027704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95BF6636-258D-497B-ABBF-1813F114B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27D9B40C-72EA-4EFC-B711-9F7828061E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454702A9-BABD-4005-8B4D-991D3CFBE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1E860B77-3AB6-46A1-9CE3-37D976AF4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292ABAA7-B221-4C32-8F87-ABBAE21ADA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81D416EA-36C9-4DC6-A012-0C0F3FDF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A7F4DF81-59CD-4438-AA36-8F1BCCF97A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77C64A27-32D1-40C4-B94F-1093B6DE6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4797AB82-41AF-4856-AFC1-222C6DBC7B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80C1D340-365C-4212-A0FE-D7D06095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3493915A-115F-4720-86A4-853B732307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2B7C4C77-1BED-4D31-8452-96E6F6B2A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8B04703-29C2-4A3B-AF19-7434D788E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6557C845-906D-43D8-92DE-72EF46068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55858061-043C-4334-BFCE-D9F77366A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5B825429-701A-43D0-83FA-2AF61D842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A633109C-AACA-40CF-B41E-488FD48841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F7558F3F-5D90-45F4-AA12-07ED3A5192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451DD258-CE67-424A-BF5B-AFFA82B56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4400BE62-7130-4D75-B3AB-AA78B0224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2DE0A40-C470-4BF2-86BE-950D01B0CE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FD0A8776-E748-4D71-999B-FF5213CB4F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9868C751-1379-453B-AC78-C61BCDFD7C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AB5E0827-B184-45E4-BE8A-A6E9B4456A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528E9365-B34E-471B-B5F5-7D7AA0226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E32C453C-483A-468F-8AE5-9653EE06C6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8206E38D-8DBE-4126-8CAC-F737F5835F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ED5D9B69-81D5-4D7D-875B-4E07EC457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E5212BDC-A49B-4150-8C9A-BFD08D9E1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D8A2BE4D-B38F-4C4C-A82F-FABB3DE999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94EFD994-9359-4615-BFA9-DFCC942FE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4205EAC6-6E11-4106-A079-7E9F2F62C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EDDCF5F4-CA05-4922-AF4B-F9629D6F3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09113CF3-AB25-42A2-8DE0-735C1F40C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FB5092A3-B3FA-4AC8-82C3-FA386B8480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08F8F5D2-8958-4ED5-94E8-B4AB9F442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87D2E7CC-7DFE-42C8-9E78-44777D7B9C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6E57A90F-A41A-4C97-8EA3-ADD911EDD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B9C217A0-4087-4422-8635-C74D0B13AF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9C0E89CF-75CB-4D42-9E44-ADF284D84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5564F9F3-0D82-4874-9440-38F3AF917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E318789-20ED-497A-AFEB-3280B07AB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F2256C04-2807-49A4-93C3-95542421D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14FBD6ED-2E68-4F38-BF88-DC75DAECAF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AF7BF2B0-9477-4227-9CDB-98E8AF7C1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7B6B9DAA-B992-45AD-A992-9CDFB41B94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8DE418D1-D67F-4FD8-BA49-CC986A712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39AB1E1F-243A-489C-8753-69078993E9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F5E4BFF9-A8A8-4B08-AC59-228B81E02A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D3D80DFA-96DF-4CD6-B136-557368FF3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1ED3E86E-8BEE-463D-A646-180ABD21F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ADD483A5-049C-4EBA-B2D1-910117903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1116FEF0-D89A-43D8-B160-04E86A39F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517D6EEA-1BB1-4EC1-87B7-2CAFBE348A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2EBD1224-D8F1-4976-BE1F-B4ABB071AD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DEBB9B87-CACC-4819-BEFA-C8A0C1AF2A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5259DF1F-DEAD-492D-AFEE-BA7BB1A7E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D3573A36-F1A6-4532-829C-AE49B7CE2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F1A8D26A-350C-45FE-AA87-4AC5C0568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5044A982-3E0F-4D17-9104-27E2D2D2F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68EB580A-7544-41A1-AE10-5C52B00FBD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65DBF4F2-4158-4DA7-AF14-7F9DDF07BF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F43513B1-0D48-4482-AA4E-2046DE5854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AC04BF60-8F64-4663-A8B4-D8BC1943B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1B9A4999-4058-4260-B3D7-A8B6C1361B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99FCBE72-DC7B-42FD-B59A-E1714802EA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2FC3A23A-4EDB-4DD4-B293-746E0255A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14" name="CuadroTexto 13">
            <a:extLst>
              <a:ext uri="{FF2B5EF4-FFF2-40B4-BE49-F238E27FC236}">
                <a16:creationId xmlns:a16="http://schemas.microsoft.com/office/drawing/2014/main" id="{CBCFF42A-DFD3-C519-D289-DF088F7AFF35}"/>
              </a:ext>
            </a:extLst>
          </p:cNvPr>
          <p:cNvSpPr txBox="1"/>
          <p:nvPr/>
        </p:nvSpPr>
        <p:spPr>
          <a:xfrm>
            <a:off x="6477270" y="1958550"/>
            <a:ext cx="4974771" cy="3810301"/>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b="1" kern="1200" dirty="0">
                <a:solidFill>
                  <a:schemeClr val="bg1"/>
                </a:solidFill>
                <a:latin typeface="+mn-lt"/>
                <a:ea typeface="+mn-ea"/>
                <a:cs typeface="+mn-cs"/>
              </a:rPr>
              <a:t>. </a:t>
            </a:r>
          </a:p>
        </p:txBody>
      </p:sp>
      <p:grpSp>
        <p:nvGrpSpPr>
          <p:cNvPr id="8" name="Google Shape;155;p3">
            <a:extLst>
              <a:ext uri="{FF2B5EF4-FFF2-40B4-BE49-F238E27FC236}">
                <a16:creationId xmlns:a16="http://schemas.microsoft.com/office/drawing/2014/main" id="{B4D1BE29-82CA-DD3B-2FFD-56F6A4E8B71E}"/>
              </a:ext>
            </a:extLst>
          </p:cNvPr>
          <p:cNvGrpSpPr/>
          <p:nvPr/>
        </p:nvGrpSpPr>
        <p:grpSpPr>
          <a:xfrm>
            <a:off x="81970" y="93554"/>
            <a:ext cx="5246126" cy="836531"/>
            <a:chOff x="394957" y="360000"/>
            <a:chExt cx="2304774" cy="368551"/>
          </a:xfrm>
        </p:grpSpPr>
        <p:sp>
          <p:nvSpPr>
            <p:cNvPr id="9" name="Google Shape;156;p3">
              <a:extLst>
                <a:ext uri="{FF2B5EF4-FFF2-40B4-BE49-F238E27FC236}">
                  <a16:creationId xmlns:a16="http://schemas.microsoft.com/office/drawing/2014/main" id="{38BF6DD5-6808-4160-7D26-52F27BBD47D5}"/>
                </a:ext>
              </a:extLst>
            </p:cNvPr>
            <p:cNvSpPr/>
            <p:nvPr/>
          </p:nvSpPr>
          <p:spPr>
            <a:xfrm>
              <a:off x="394957" y="360000"/>
              <a:ext cx="147638" cy="309563"/>
            </a:xfrm>
            <a:prstGeom prst="rect">
              <a:avLst/>
            </a:prstGeom>
            <a:solidFill>
              <a:srgbClr val="E854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 name="Google Shape;157;p3">
              <a:extLst>
                <a:ext uri="{FF2B5EF4-FFF2-40B4-BE49-F238E27FC236}">
                  <a16:creationId xmlns:a16="http://schemas.microsoft.com/office/drawing/2014/main" id="{70530D16-0FC1-35E3-22AA-014134C09DD1}"/>
                </a:ext>
              </a:extLst>
            </p:cNvPr>
            <p:cNvSpPr/>
            <p:nvPr/>
          </p:nvSpPr>
          <p:spPr>
            <a:xfrm>
              <a:off x="567995" y="360000"/>
              <a:ext cx="146050" cy="309563"/>
            </a:xfrm>
            <a:prstGeom prst="rect">
              <a:avLst/>
            </a:prstGeom>
            <a:solidFill>
              <a:srgbClr val="52535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 name="Google Shape;158;p3">
              <a:extLst>
                <a:ext uri="{FF2B5EF4-FFF2-40B4-BE49-F238E27FC236}">
                  <a16:creationId xmlns:a16="http://schemas.microsoft.com/office/drawing/2014/main" id="{4DB0E117-4DD2-DAFA-EDD6-A27C6AE1F2D9}"/>
                </a:ext>
              </a:extLst>
            </p:cNvPr>
            <p:cNvSpPr/>
            <p:nvPr/>
          </p:nvSpPr>
          <p:spPr>
            <a:xfrm>
              <a:off x="756907" y="367937"/>
              <a:ext cx="1942824" cy="360614"/>
            </a:xfrm>
            <a:prstGeom prst="rect">
              <a:avLst/>
            </a:prstGeom>
            <a:solidFill>
              <a:schemeClr val="lt1"/>
            </a:solidFill>
            <a:ln w="19050" cap="flat" cmpd="sng">
              <a:solidFill>
                <a:srgbClr val="000000"/>
              </a:solidFill>
              <a:prstDash val="solid"/>
              <a:miter lim="800000"/>
              <a:headEnd type="none" w="sm" len="sm"/>
              <a:tailEnd type="none" w="sm" len="sm"/>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3200"/>
                <a:buFont typeface="Arial"/>
                <a:buNone/>
              </a:pPr>
              <a:r>
                <a:rPr lang="es-PE" sz="3200" b="0" i="0" u="none" strike="noStrike" cap="none" dirty="0">
                  <a:solidFill>
                    <a:srgbClr val="E95B43"/>
                  </a:solidFill>
                  <a:latin typeface="Geo"/>
                  <a:ea typeface="Arial"/>
                  <a:cs typeface="Arial"/>
                  <a:sym typeface="Geo"/>
                </a:rPr>
                <a:t>Leyenda de  Huaca de</a:t>
              </a:r>
              <a:r>
                <a:rPr lang="es-PE" sz="3200" dirty="0">
                  <a:solidFill>
                    <a:srgbClr val="E95B43"/>
                  </a:solidFill>
                  <a:latin typeface="Geo"/>
                  <a:sym typeface="Geo"/>
                </a:rPr>
                <a:t>  La Luna</a:t>
              </a:r>
              <a:endParaRPr sz="3200" b="0" i="0" u="none" strike="noStrike" cap="none" dirty="0">
                <a:solidFill>
                  <a:schemeClr val="dk1"/>
                </a:solidFill>
                <a:latin typeface="Arial"/>
                <a:ea typeface="Arial"/>
                <a:cs typeface="Arial"/>
                <a:sym typeface="Arial"/>
              </a:endParaRPr>
            </a:p>
          </p:txBody>
        </p:sp>
      </p:grpSp>
      <p:sp>
        <p:nvSpPr>
          <p:cNvPr id="13" name="CuadroTexto 12">
            <a:extLst>
              <a:ext uri="{FF2B5EF4-FFF2-40B4-BE49-F238E27FC236}">
                <a16:creationId xmlns:a16="http://schemas.microsoft.com/office/drawing/2014/main" id="{C3A65DA9-4F37-09C8-FDAA-867822143D29}"/>
              </a:ext>
            </a:extLst>
          </p:cNvPr>
          <p:cNvSpPr txBox="1"/>
          <p:nvPr/>
        </p:nvSpPr>
        <p:spPr>
          <a:xfrm>
            <a:off x="5815912" y="211229"/>
            <a:ext cx="5526611" cy="646331"/>
          </a:xfrm>
          <a:prstGeom prst="rect">
            <a:avLst/>
          </a:prstGeom>
          <a:noFill/>
        </p:spPr>
        <p:txBody>
          <a:bodyPr wrap="square">
            <a:spAutoFit/>
          </a:bodyPr>
          <a:lstStyle/>
          <a:p>
            <a:r>
              <a:rPr lang="es-MX" sz="1200" b="1" dirty="0">
                <a:solidFill>
                  <a:schemeClr val="bg1"/>
                </a:solidFill>
                <a:effectLst>
                  <a:outerShdw blurRad="38100" dist="38100" dir="2700000" algn="tl">
                    <a:srgbClr val="000000">
                      <a:alpha val="43137"/>
                    </a:srgbClr>
                  </a:outerShdw>
                </a:effectLst>
              </a:rPr>
              <a:t>La Huaca de la Luna era un templo en el que, entre otras actividades, se realizaban sacrificios humanos. Para escoger a las personas que iban a ser sacrificadas se llevaba a cabo una pelea y el perdedor era degollado</a:t>
            </a:r>
            <a:endParaRPr lang="es-PE" sz="1200" b="1" dirty="0">
              <a:solidFill>
                <a:schemeClr val="bg1"/>
              </a:solidFill>
              <a:effectLst>
                <a:outerShdw blurRad="38100" dist="38100" dir="2700000" algn="tl">
                  <a:srgbClr val="000000">
                    <a:alpha val="43137"/>
                  </a:srgbClr>
                </a:outerShdw>
              </a:effectLst>
            </a:endParaRPr>
          </a:p>
        </p:txBody>
      </p:sp>
      <p:sp>
        <p:nvSpPr>
          <p:cNvPr id="16" name="CuadroTexto 15">
            <a:extLst>
              <a:ext uri="{FF2B5EF4-FFF2-40B4-BE49-F238E27FC236}">
                <a16:creationId xmlns:a16="http://schemas.microsoft.com/office/drawing/2014/main" id="{F4A78479-66B7-5102-B5D6-67DD3EA0228A}"/>
              </a:ext>
            </a:extLst>
          </p:cNvPr>
          <p:cNvSpPr txBox="1"/>
          <p:nvPr/>
        </p:nvSpPr>
        <p:spPr>
          <a:xfrm>
            <a:off x="9448004" y="2779732"/>
            <a:ext cx="2584795" cy="830997"/>
          </a:xfrm>
          <a:prstGeom prst="rect">
            <a:avLst/>
          </a:prstGeom>
          <a:noFill/>
        </p:spPr>
        <p:txBody>
          <a:bodyPr wrap="square">
            <a:spAutoFit/>
          </a:bodyPr>
          <a:lstStyle/>
          <a:p>
            <a:r>
              <a:rPr lang="es-MX" sz="1200" b="1" dirty="0">
                <a:solidFill>
                  <a:schemeClr val="bg1"/>
                </a:solidFill>
                <a:effectLst>
                  <a:outerShdw blurRad="38100" dist="38100" dir="2700000" algn="tl">
                    <a:srgbClr val="000000">
                      <a:alpha val="43137"/>
                    </a:srgbClr>
                  </a:outerShdw>
                </a:effectLst>
              </a:rPr>
              <a:t>La Huaca de la Luna conserva interesantes pinturas murales de 5 colores (blanco, negro, rojo, azul y amarillo)</a:t>
            </a:r>
            <a:endParaRPr lang="es-PE" sz="1200" b="1" dirty="0">
              <a:solidFill>
                <a:schemeClr val="bg1"/>
              </a:solidFill>
              <a:effectLst>
                <a:outerShdw blurRad="38100" dist="38100" dir="2700000" algn="tl">
                  <a:srgbClr val="000000">
                    <a:alpha val="43137"/>
                  </a:srgbClr>
                </a:outerShdw>
              </a:effectLst>
            </a:endParaRPr>
          </a:p>
        </p:txBody>
      </p:sp>
      <p:pic>
        <p:nvPicPr>
          <p:cNvPr id="17" name="Grabación de pantalla 4">
            <a:hlinkClick r:id="" action="ppaction://media"/>
            <a:extLst>
              <a:ext uri="{FF2B5EF4-FFF2-40B4-BE49-F238E27FC236}">
                <a16:creationId xmlns:a16="http://schemas.microsoft.com/office/drawing/2014/main" id="{CE8D675A-07F9-1D79-AFEF-FECAB68260B1}"/>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199737" y="3062689"/>
            <a:ext cx="4993840" cy="3552061"/>
          </a:xfrm>
          <a:prstGeom prst="rect">
            <a:avLst/>
          </a:prstGeom>
        </p:spPr>
      </p:pic>
      <p:pic>
        <p:nvPicPr>
          <p:cNvPr id="3076" name="Picture 4">
            <a:extLst>
              <a:ext uri="{FF2B5EF4-FFF2-40B4-BE49-F238E27FC236}">
                <a16:creationId xmlns:a16="http://schemas.microsoft.com/office/drawing/2014/main" id="{49292D7F-9F09-269E-041D-8B58382E2715}"/>
              </a:ext>
            </a:extLst>
          </p:cNvPr>
          <p:cNvPicPr>
            <a:picLocks noChangeAspect="1" noChangeArrowheads="1"/>
          </p:cNvPicPr>
          <p:nvPr/>
        </p:nvPicPr>
        <p:blipFill>
          <a:blip r:embed="rId9">
            <a:duotone>
              <a:schemeClr val="accent6">
                <a:shade val="45000"/>
                <a:satMod val="135000"/>
              </a:schemeClr>
              <a:prstClr val="white"/>
            </a:duotone>
            <a:extLst>
              <a:ext uri="{BEBA8EAE-BF5A-486C-A8C5-ECC9F3942E4B}">
                <a14:imgProps xmlns:a14="http://schemas.microsoft.com/office/drawing/2010/main">
                  <a14:imgLayer r:embed="rId10">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301732" y="3708808"/>
            <a:ext cx="3845751" cy="2102979"/>
          </a:xfrm>
          <a:prstGeom prst="rect">
            <a:avLst/>
          </a:prstGeom>
          <a:noFill/>
          <a:extLst>
            <a:ext uri="{909E8E84-426E-40DD-AFC4-6F175D3DCCD1}">
              <a14:hiddenFill xmlns:a14="http://schemas.microsoft.com/office/drawing/2010/main">
                <a:solidFill>
                  <a:srgbClr val="FFFFFF"/>
                </a:solidFill>
              </a14:hiddenFill>
            </a:ext>
          </a:extLst>
        </p:spPr>
      </p:pic>
      <p:sp>
        <p:nvSpPr>
          <p:cNvPr id="19" name="CuadroTexto 18">
            <a:extLst>
              <a:ext uri="{FF2B5EF4-FFF2-40B4-BE49-F238E27FC236}">
                <a16:creationId xmlns:a16="http://schemas.microsoft.com/office/drawing/2014/main" id="{0CFDDBBC-8C60-D484-5FA2-5967CF8A26D1}"/>
              </a:ext>
            </a:extLst>
          </p:cNvPr>
          <p:cNvSpPr txBox="1"/>
          <p:nvPr/>
        </p:nvSpPr>
        <p:spPr>
          <a:xfrm>
            <a:off x="8755722" y="5996444"/>
            <a:ext cx="2980664" cy="523220"/>
          </a:xfrm>
          <a:prstGeom prst="rect">
            <a:avLst/>
          </a:prstGeom>
          <a:noFill/>
        </p:spPr>
        <p:txBody>
          <a:bodyPr wrap="square">
            <a:spAutoFit/>
          </a:bodyPr>
          <a:lstStyle/>
          <a:p>
            <a:r>
              <a:rPr lang="es-MX" dirty="0">
                <a:solidFill>
                  <a:schemeClr val="bg1"/>
                </a:solidFill>
              </a:rPr>
              <a:t>frontis norte de la Huaca de la Luna</a:t>
            </a:r>
            <a:endParaRPr lang="es-PE" dirty="0">
              <a:solidFill>
                <a:schemeClr val="bg1"/>
              </a:solidFill>
            </a:endParaRPr>
          </a:p>
        </p:txBody>
      </p:sp>
      <p:pic>
        <p:nvPicPr>
          <p:cNvPr id="20" name="Imagen 19">
            <a:extLst>
              <a:ext uri="{FF2B5EF4-FFF2-40B4-BE49-F238E27FC236}">
                <a16:creationId xmlns:a16="http://schemas.microsoft.com/office/drawing/2014/main" id="{2FE9E485-6824-BB3E-E54F-F3AF68CADE18}"/>
              </a:ext>
            </a:extLst>
          </p:cNvPr>
          <p:cNvPicPr>
            <a:picLocks noChangeAspect="1"/>
          </p:cNvPicPr>
          <p:nvPr/>
        </p:nvPicPr>
        <p:blipFill>
          <a:blip r:embed="rId11"/>
          <a:stretch>
            <a:fillRect/>
          </a:stretch>
        </p:blipFill>
        <p:spPr>
          <a:xfrm>
            <a:off x="5992098" y="1233674"/>
            <a:ext cx="2162396" cy="16205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078" name="Picture 6">
            <a:extLst>
              <a:ext uri="{FF2B5EF4-FFF2-40B4-BE49-F238E27FC236}">
                <a16:creationId xmlns:a16="http://schemas.microsoft.com/office/drawing/2014/main" id="{50EB71DF-2676-4082-DDD7-5D5E8F99449D}"/>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467213" y="3354042"/>
            <a:ext cx="2560883" cy="188313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
        <p:nvSpPr>
          <p:cNvPr id="21" name="CuadroTexto 20">
            <a:extLst>
              <a:ext uri="{FF2B5EF4-FFF2-40B4-BE49-F238E27FC236}">
                <a16:creationId xmlns:a16="http://schemas.microsoft.com/office/drawing/2014/main" id="{C9A3FC0F-BDE2-B2E9-8B2C-7ACC4CF2B27E}"/>
              </a:ext>
            </a:extLst>
          </p:cNvPr>
          <p:cNvSpPr txBox="1"/>
          <p:nvPr/>
        </p:nvSpPr>
        <p:spPr>
          <a:xfrm>
            <a:off x="6276827" y="5332342"/>
            <a:ext cx="922039" cy="523220"/>
          </a:xfrm>
          <a:prstGeom prst="rect">
            <a:avLst/>
          </a:prstGeom>
          <a:noFill/>
        </p:spPr>
        <p:txBody>
          <a:bodyPr wrap="square" rtlCol="0">
            <a:spAutoFit/>
          </a:bodyPr>
          <a:lstStyle/>
          <a:p>
            <a:r>
              <a:rPr lang="es-PE" dirty="0">
                <a:solidFill>
                  <a:schemeClr val="bg1"/>
                </a:solidFill>
              </a:rPr>
              <a:t>Caballito de totora</a:t>
            </a:r>
          </a:p>
        </p:txBody>
      </p:sp>
      <p:sp>
        <p:nvSpPr>
          <p:cNvPr id="2" name="CuadroTexto 1">
            <a:extLst>
              <a:ext uri="{FF2B5EF4-FFF2-40B4-BE49-F238E27FC236}">
                <a16:creationId xmlns:a16="http://schemas.microsoft.com/office/drawing/2014/main" id="{839C9DB2-106C-5F7C-4477-9E2AC3378EF9}"/>
              </a:ext>
            </a:extLst>
          </p:cNvPr>
          <p:cNvSpPr txBox="1"/>
          <p:nvPr/>
        </p:nvSpPr>
        <p:spPr>
          <a:xfrm>
            <a:off x="8212740" y="1721664"/>
            <a:ext cx="951811" cy="738664"/>
          </a:xfrm>
          <a:prstGeom prst="rect">
            <a:avLst/>
          </a:prstGeom>
          <a:noFill/>
        </p:spPr>
        <p:txBody>
          <a:bodyPr wrap="square" rtlCol="0">
            <a:spAutoFit/>
          </a:bodyPr>
          <a:lstStyle/>
          <a:p>
            <a:r>
              <a:rPr lang="es-PE" dirty="0">
                <a:solidFill>
                  <a:schemeClr val="bg1"/>
                </a:solidFill>
              </a:rPr>
              <a:t>Serpiente de la leyenda</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randombar(horizontal)">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heel(1)">
                                      <p:cBhvr>
                                        <p:cTn id="19" dur="20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nodeType="click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heel(1)">
                                      <p:cBhvr>
                                        <p:cTn id="24" dur="20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barn(inVertical)">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1000"/>
                                        <p:tgtEl>
                                          <p:spTgt spid="2"/>
                                        </p:tgtEl>
                                      </p:cBhvr>
                                    </p:animEffect>
                                    <p:anim calcmode="lin" valueType="num">
                                      <p:cBhvr>
                                        <p:cTn id="35" dur="1000" fill="hold"/>
                                        <p:tgtEl>
                                          <p:spTgt spid="2"/>
                                        </p:tgtEl>
                                        <p:attrNameLst>
                                          <p:attrName>ppt_x</p:attrName>
                                        </p:attrNameLst>
                                      </p:cBhvr>
                                      <p:tavLst>
                                        <p:tav tm="0">
                                          <p:val>
                                            <p:strVal val="#ppt_x"/>
                                          </p:val>
                                        </p:tav>
                                        <p:tav tm="100000">
                                          <p:val>
                                            <p:strVal val="#ppt_x"/>
                                          </p:val>
                                        </p:tav>
                                      </p:tavLst>
                                    </p:anim>
                                    <p:anim calcmode="lin" valueType="num">
                                      <p:cBhvr>
                                        <p:cTn id="3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nodeType="clickEffect">
                                  <p:stCondLst>
                                    <p:cond delay="0"/>
                                  </p:stCondLst>
                                  <p:childTnLst>
                                    <p:set>
                                      <p:cBhvr>
                                        <p:cTn id="40" dur="1" fill="hold">
                                          <p:stCondLst>
                                            <p:cond delay="0"/>
                                          </p:stCondLst>
                                        </p:cTn>
                                        <p:tgtEl>
                                          <p:spTgt spid="3078"/>
                                        </p:tgtEl>
                                        <p:attrNameLst>
                                          <p:attrName>style.visibility</p:attrName>
                                        </p:attrNameLst>
                                      </p:cBhvr>
                                      <p:to>
                                        <p:strVal val="visible"/>
                                      </p:to>
                                    </p:set>
                                    <p:animEffect transition="in" filter="barn(inVertical)">
                                      <p:cBhvr>
                                        <p:cTn id="41" dur="500"/>
                                        <p:tgtEl>
                                          <p:spTgt spid="3078"/>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1000"/>
                                        <p:tgtEl>
                                          <p:spTgt spid="21"/>
                                        </p:tgtEl>
                                      </p:cBhvr>
                                    </p:animEffect>
                                    <p:anim calcmode="lin" valueType="num">
                                      <p:cBhvr>
                                        <p:cTn id="47" dur="1000" fill="hold"/>
                                        <p:tgtEl>
                                          <p:spTgt spid="21"/>
                                        </p:tgtEl>
                                        <p:attrNameLst>
                                          <p:attrName>ppt_x</p:attrName>
                                        </p:attrNameLst>
                                      </p:cBhvr>
                                      <p:tavLst>
                                        <p:tav tm="0">
                                          <p:val>
                                            <p:strVal val="#ppt_x"/>
                                          </p:val>
                                        </p:tav>
                                        <p:tav tm="100000">
                                          <p:val>
                                            <p:strVal val="#ppt_x"/>
                                          </p:val>
                                        </p:tav>
                                      </p:tavLst>
                                    </p:anim>
                                    <p:anim calcmode="lin" valueType="num">
                                      <p:cBhvr>
                                        <p:cTn id="4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5" presetClass="entr" presetSubtype="0" fill="hold" nodeType="clickEffect">
                                  <p:stCondLst>
                                    <p:cond delay="0"/>
                                  </p:stCondLst>
                                  <p:childTnLst>
                                    <p:set>
                                      <p:cBhvr>
                                        <p:cTn id="52" dur="1" fill="hold">
                                          <p:stCondLst>
                                            <p:cond delay="0"/>
                                          </p:stCondLst>
                                        </p:cTn>
                                        <p:tgtEl>
                                          <p:spTgt spid="3074"/>
                                        </p:tgtEl>
                                        <p:attrNameLst>
                                          <p:attrName>style.visibility</p:attrName>
                                        </p:attrNameLst>
                                      </p:cBhvr>
                                      <p:to>
                                        <p:strVal val="visible"/>
                                      </p:to>
                                    </p:set>
                                    <p:animEffect transition="in" filter="fade">
                                      <p:cBhvr>
                                        <p:cTn id="53" dur="2000"/>
                                        <p:tgtEl>
                                          <p:spTgt spid="3074"/>
                                        </p:tgtEl>
                                      </p:cBhvr>
                                    </p:animEffect>
                                    <p:anim calcmode="lin" valueType="num">
                                      <p:cBhvr>
                                        <p:cTn id="54" dur="2000" fill="hold"/>
                                        <p:tgtEl>
                                          <p:spTgt spid="3074"/>
                                        </p:tgtEl>
                                        <p:attrNameLst>
                                          <p:attrName>ppt_w</p:attrName>
                                        </p:attrNameLst>
                                      </p:cBhvr>
                                      <p:tavLst>
                                        <p:tav tm="0" fmla="#ppt_w*sin(2.5*pi*$)">
                                          <p:val>
                                            <p:fltVal val="0"/>
                                          </p:val>
                                        </p:tav>
                                        <p:tav tm="100000">
                                          <p:val>
                                            <p:fltVal val="1"/>
                                          </p:val>
                                        </p:tav>
                                      </p:tavLst>
                                    </p:anim>
                                    <p:anim calcmode="lin" valueType="num">
                                      <p:cBhvr>
                                        <p:cTn id="55" dur="2000" fill="hold"/>
                                        <p:tgtEl>
                                          <p:spTgt spid="3074"/>
                                        </p:tgtEl>
                                        <p:attrNameLst>
                                          <p:attrName>ppt_h</p:attrName>
                                        </p:attrNameLst>
                                      </p:cBhvr>
                                      <p:tavLst>
                                        <p:tav tm="0">
                                          <p:val>
                                            <p:strVal val="#ppt_h"/>
                                          </p:val>
                                        </p:tav>
                                        <p:tav tm="100000">
                                          <p:val>
                                            <p:strVal val="#ppt_h"/>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1000"/>
                                        <p:tgtEl>
                                          <p:spTgt spid="16"/>
                                        </p:tgtEl>
                                      </p:cBhvr>
                                    </p:animEffect>
                                    <p:anim calcmode="lin" valueType="num">
                                      <p:cBhvr>
                                        <p:cTn id="61" dur="1000" fill="hold"/>
                                        <p:tgtEl>
                                          <p:spTgt spid="16"/>
                                        </p:tgtEl>
                                        <p:attrNameLst>
                                          <p:attrName>ppt_x</p:attrName>
                                        </p:attrNameLst>
                                      </p:cBhvr>
                                      <p:tavLst>
                                        <p:tav tm="0">
                                          <p:val>
                                            <p:strVal val="#ppt_x"/>
                                          </p:val>
                                        </p:tav>
                                        <p:tav tm="100000">
                                          <p:val>
                                            <p:strVal val="#ppt_x"/>
                                          </p:val>
                                        </p:tav>
                                      </p:tavLst>
                                    </p:anim>
                                    <p:anim calcmode="lin" valueType="num">
                                      <p:cBhvr>
                                        <p:cTn id="62"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16" presetClass="entr" presetSubtype="21" fill="hold" nodeType="clickEffect">
                                  <p:stCondLst>
                                    <p:cond delay="0"/>
                                  </p:stCondLst>
                                  <p:childTnLst>
                                    <p:set>
                                      <p:cBhvr>
                                        <p:cTn id="66" dur="1" fill="hold">
                                          <p:stCondLst>
                                            <p:cond delay="0"/>
                                          </p:stCondLst>
                                        </p:cTn>
                                        <p:tgtEl>
                                          <p:spTgt spid="3076"/>
                                        </p:tgtEl>
                                        <p:attrNameLst>
                                          <p:attrName>style.visibility</p:attrName>
                                        </p:attrNameLst>
                                      </p:cBhvr>
                                      <p:to>
                                        <p:strVal val="visible"/>
                                      </p:to>
                                    </p:set>
                                    <p:animEffect transition="in" filter="barn(inVertical)">
                                      <p:cBhvr>
                                        <p:cTn id="67" dur="500"/>
                                        <p:tgtEl>
                                          <p:spTgt spid="3076"/>
                                        </p:tgtEl>
                                      </p:cBhvr>
                                    </p:animEffect>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grpId="0" nodeType="clickEffect">
                                  <p:stCondLst>
                                    <p:cond delay="0"/>
                                  </p:stCondLst>
                                  <p:childTnLst>
                                    <p:set>
                                      <p:cBhvr>
                                        <p:cTn id="71" dur="1" fill="hold">
                                          <p:stCondLst>
                                            <p:cond delay="0"/>
                                          </p:stCondLst>
                                        </p:cTn>
                                        <p:tgtEl>
                                          <p:spTgt spid="19"/>
                                        </p:tgtEl>
                                        <p:attrNameLst>
                                          <p:attrName>style.visibility</p:attrName>
                                        </p:attrNameLst>
                                      </p:cBhvr>
                                      <p:to>
                                        <p:strVal val="visible"/>
                                      </p:to>
                                    </p:set>
                                    <p:animEffect transition="in" filter="fade">
                                      <p:cBhvr>
                                        <p:cTn id="72" dur="1000"/>
                                        <p:tgtEl>
                                          <p:spTgt spid="19"/>
                                        </p:tgtEl>
                                      </p:cBhvr>
                                    </p:animEffect>
                                    <p:anim calcmode="lin" valueType="num">
                                      <p:cBhvr>
                                        <p:cTn id="73" dur="1000" fill="hold"/>
                                        <p:tgtEl>
                                          <p:spTgt spid="19"/>
                                        </p:tgtEl>
                                        <p:attrNameLst>
                                          <p:attrName>ppt_x</p:attrName>
                                        </p:attrNameLst>
                                      </p:cBhvr>
                                      <p:tavLst>
                                        <p:tav tm="0">
                                          <p:val>
                                            <p:strVal val="#ppt_x"/>
                                          </p:val>
                                        </p:tav>
                                        <p:tav tm="100000">
                                          <p:val>
                                            <p:strVal val="#ppt_x"/>
                                          </p:val>
                                        </p:tav>
                                      </p:tavLst>
                                    </p:anim>
                                    <p:anim calcmode="lin" valueType="num">
                                      <p:cBhvr>
                                        <p:cTn id="74"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5" fill="hold" display="0">
                  <p:stCondLst>
                    <p:cond delay="indefinite"/>
                  </p:stCondLst>
                </p:cTn>
                <p:tgtEl>
                  <p:spTgt spid="17"/>
                </p:tgtEl>
              </p:cMediaNode>
            </p:video>
          </p:childTnLst>
        </p:cTn>
      </p:par>
    </p:tnLst>
    <p:bldLst>
      <p:bldP spid="13" grpId="0"/>
      <p:bldP spid="16" grpId="0"/>
      <p:bldP spid="19" grpId="0"/>
      <p:bldP spid="21" grpId="0"/>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3"/>
        <p:cNvGrpSpPr/>
        <p:nvPr/>
      </p:nvGrpSpPr>
      <p:grpSpPr>
        <a:xfrm>
          <a:off x="0" y="0"/>
          <a:ext cx="0" cy="0"/>
          <a:chOff x="0" y="0"/>
          <a:chExt cx="0" cy="0"/>
        </a:xfrm>
      </p:grpSpPr>
      <p:sp>
        <p:nvSpPr>
          <p:cNvPr id="2057" name="Rectangle 2056">
            <a:extLst>
              <a:ext uri="{FF2B5EF4-FFF2-40B4-BE49-F238E27FC236}">
                <a16:creationId xmlns:a16="http://schemas.microsoft.com/office/drawing/2014/main" id="{269A50E4-B5CC-4FCE-8725-E40B4E14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Freeform: Shape 2058">
            <a:extLst>
              <a:ext uri="{FF2B5EF4-FFF2-40B4-BE49-F238E27FC236}">
                <a16:creationId xmlns:a16="http://schemas.microsoft.com/office/drawing/2014/main" id="{42AE8636-A04B-4C96-AA50-C956D51C0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0807" y="-19877"/>
            <a:ext cx="3483100" cy="2909287"/>
          </a:xfrm>
          <a:custGeom>
            <a:avLst/>
            <a:gdLst>
              <a:gd name="connsiteX0" fmla="*/ 452171 w 3483100"/>
              <a:gd name="connsiteY0" fmla="*/ 0 h 2909287"/>
              <a:gd name="connsiteX1" fmla="*/ 3030929 w 3483100"/>
              <a:gd name="connsiteY1" fmla="*/ 0 h 2909287"/>
              <a:gd name="connsiteX2" fmla="*/ 3085415 w 3483100"/>
              <a:gd name="connsiteY2" fmla="*/ 59949 h 2909287"/>
              <a:gd name="connsiteX3" fmla="*/ 3483100 w 3483100"/>
              <a:gd name="connsiteY3" fmla="*/ 1167737 h 2909287"/>
              <a:gd name="connsiteX4" fmla="*/ 1741550 w 3483100"/>
              <a:gd name="connsiteY4" fmla="*/ 2909287 h 2909287"/>
              <a:gd name="connsiteX5" fmla="*/ 0 w 3483100"/>
              <a:gd name="connsiteY5" fmla="*/ 1167737 h 2909287"/>
              <a:gd name="connsiteX6" fmla="*/ 397685 w 3483100"/>
              <a:gd name="connsiteY6" fmla="*/ 59949 h 290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83100" h="2909287">
                <a:moveTo>
                  <a:pt x="452171" y="0"/>
                </a:moveTo>
                <a:lnTo>
                  <a:pt x="3030929" y="0"/>
                </a:lnTo>
                <a:lnTo>
                  <a:pt x="3085415" y="59949"/>
                </a:lnTo>
                <a:cubicBezTo>
                  <a:pt x="3333857" y="360992"/>
                  <a:pt x="3483100" y="746936"/>
                  <a:pt x="3483100" y="1167737"/>
                </a:cubicBezTo>
                <a:cubicBezTo>
                  <a:pt x="3483100" y="2129569"/>
                  <a:pt x="2703382" y="2909287"/>
                  <a:pt x="1741550" y="2909287"/>
                </a:cubicBezTo>
                <a:cubicBezTo>
                  <a:pt x="779718" y="2909287"/>
                  <a:pt x="0" y="2129569"/>
                  <a:pt x="0" y="1167737"/>
                </a:cubicBezTo>
                <a:cubicBezTo>
                  <a:pt x="0" y="746936"/>
                  <a:pt x="149243" y="360992"/>
                  <a:pt x="397685" y="59949"/>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Grabación de pantalla 10">
            <a:hlinkClick r:id="" action="ppaction://media"/>
            <a:extLst>
              <a:ext uri="{FF2B5EF4-FFF2-40B4-BE49-F238E27FC236}">
                <a16:creationId xmlns:a16="http://schemas.microsoft.com/office/drawing/2014/main" id="{AB094C52-7171-712E-5F53-234907D033A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918111" y="295419"/>
            <a:ext cx="4601656" cy="3147934"/>
          </a:xfrm>
          <a:prstGeom prst="rect">
            <a:avLst/>
          </a:prstGeom>
        </p:spPr>
      </p:pic>
      <p:sp>
        <p:nvSpPr>
          <p:cNvPr id="2061" name="Oval 2060">
            <a:extLst>
              <a:ext uri="{FF2B5EF4-FFF2-40B4-BE49-F238E27FC236}">
                <a16:creationId xmlns:a16="http://schemas.microsoft.com/office/drawing/2014/main" id="{A408E1F6-B9B6-4459-AFC2-F77F3EA60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04603" y="72657"/>
            <a:ext cx="2523489" cy="2523489"/>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3" name="Oval 2062">
            <a:extLst>
              <a:ext uri="{FF2B5EF4-FFF2-40B4-BE49-F238E27FC236}">
                <a16:creationId xmlns:a16="http://schemas.microsoft.com/office/drawing/2014/main" id="{588AB9E2-7D37-4889-BA65-F40073B8B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5778" y="2356070"/>
            <a:ext cx="419129" cy="419129"/>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65" name="Oval 2064">
            <a:extLst>
              <a:ext uri="{FF2B5EF4-FFF2-40B4-BE49-F238E27FC236}">
                <a16:creationId xmlns:a16="http://schemas.microsoft.com/office/drawing/2014/main" id="{0F47C222-B2CD-48DF-921A-F1E49A7C8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5778" y="2356070"/>
            <a:ext cx="419129" cy="419129"/>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2052" name="Picture 4" descr="undefined">
            <a:extLst>
              <a:ext uri="{FF2B5EF4-FFF2-40B4-BE49-F238E27FC236}">
                <a16:creationId xmlns:a16="http://schemas.microsoft.com/office/drawing/2014/main" id="{2D262F3C-F050-A732-8CB3-BA80349D5CEE}"/>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335862" y="4028772"/>
            <a:ext cx="2199882" cy="2117387"/>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Civilizaciones andinas: Cultura Mochica | Social Hizo">
            <a:extLst>
              <a:ext uri="{FF2B5EF4-FFF2-40B4-BE49-F238E27FC236}">
                <a16:creationId xmlns:a16="http://schemas.microsoft.com/office/drawing/2014/main" id="{7089ED42-1D6F-4033-55BB-A3B2EC55E7E0}"/>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549907" y="1166852"/>
            <a:ext cx="4626189" cy="2740363"/>
          </a:xfrm>
          <a:prstGeom prst="rect">
            <a:avLst/>
          </a:prstGeom>
          <a:noFill/>
          <a:extLst>
            <a:ext uri="{909E8E84-426E-40DD-AFC4-6F175D3DCCD1}">
              <a14:hiddenFill xmlns:a14="http://schemas.microsoft.com/office/drawing/2010/main">
                <a:solidFill>
                  <a:srgbClr val="FFFFFF"/>
                </a:solidFill>
              </a14:hiddenFill>
            </a:ext>
          </a:extLst>
        </p:spPr>
      </p:pic>
      <p:sp>
        <p:nvSpPr>
          <p:cNvPr id="2067" name="Freeform: Shape 2066">
            <a:extLst>
              <a:ext uri="{FF2B5EF4-FFF2-40B4-BE49-F238E27FC236}">
                <a16:creationId xmlns:a16="http://schemas.microsoft.com/office/drawing/2014/main" id="{0F17DC65-D057-4CEA-8B52-BF72D5D90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252" y="3147297"/>
            <a:ext cx="3212182" cy="3665314"/>
          </a:xfrm>
          <a:custGeom>
            <a:avLst/>
            <a:gdLst>
              <a:gd name="connsiteX0" fmla="*/ 1379525 w 3212182"/>
              <a:gd name="connsiteY0" fmla="*/ 0 h 3665314"/>
              <a:gd name="connsiteX1" fmla="*/ 3212182 w 3212182"/>
              <a:gd name="connsiteY1" fmla="*/ 1832657 h 3665314"/>
              <a:gd name="connsiteX2" fmla="*/ 1379525 w 3212182"/>
              <a:gd name="connsiteY2" fmla="*/ 3665314 h 3665314"/>
              <a:gd name="connsiteX3" fmla="*/ 83641 w 3212182"/>
              <a:gd name="connsiteY3" fmla="*/ 3128542 h 3665314"/>
              <a:gd name="connsiteX4" fmla="*/ 0 w 3212182"/>
              <a:gd name="connsiteY4" fmla="*/ 3036514 h 3665314"/>
              <a:gd name="connsiteX5" fmla="*/ 0 w 3212182"/>
              <a:gd name="connsiteY5" fmla="*/ 628801 h 3665314"/>
              <a:gd name="connsiteX6" fmla="*/ 83641 w 3212182"/>
              <a:gd name="connsiteY6" fmla="*/ 536773 h 3665314"/>
              <a:gd name="connsiteX7" fmla="*/ 1379525 w 3212182"/>
              <a:gd name="connsiteY7" fmla="*/ 0 h 366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2182" h="3665314">
                <a:moveTo>
                  <a:pt x="1379525" y="0"/>
                </a:moveTo>
                <a:cubicBezTo>
                  <a:pt x="2391674" y="0"/>
                  <a:pt x="3212182" y="820508"/>
                  <a:pt x="3212182" y="1832657"/>
                </a:cubicBezTo>
                <a:cubicBezTo>
                  <a:pt x="3212182" y="2844806"/>
                  <a:pt x="2391674" y="3665314"/>
                  <a:pt x="1379525" y="3665314"/>
                </a:cubicBezTo>
                <a:cubicBezTo>
                  <a:pt x="873451" y="3665314"/>
                  <a:pt x="415286" y="3460187"/>
                  <a:pt x="83641" y="3128542"/>
                </a:cubicBezTo>
                <a:lnTo>
                  <a:pt x="0" y="3036514"/>
                </a:lnTo>
                <a:lnTo>
                  <a:pt x="0" y="628801"/>
                </a:lnTo>
                <a:lnTo>
                  <a:pt x="83641" y="536773"/>
                </a:lnTo>
                <a:cubicBezTo>
                  <a:pt x="415286" y="205127"/>
                  <a:pt x="873451" y="0"/>
                  <a:pt x="1379525" y="0"/>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69" name="Oval 2068">
            <a:extLst>
              <a:ext uri="{FF2B5EF4-FFF2-40B4-BE49-F238E27FC236}">
                <a16:creationId xmlns:a16="http://schemas.microsoft.com/office/drawing/2014/main" id="{35249834-544E-477E-84FD-888B8DB74B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94563" y="3004216"/>
            <a:ext cx="3281677" cy="32816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adroTexto 8">
            <a:extLst>
              <a:ext uri="{FF2B5EF4-FFF2-40B4-BE49-F238E27FC236}">
                <a16:creationId xmlns:a16="http://schemas.microsoft.com/office/drawing/2014/main" id="{C3DFF7D1-FBB8-D2AC-7D28-2AA211BF4E08}"/>
              </a:ext>
            </a:extLst>
          </p:cNvPr>
          <p:cNvSpPr txBox="1"/>
          <p:nvPr/>
        </p:nvSpPr>
        <p:spPr>
          <a:xfrm>
            <a:off x="4054651" y="3964618"/>
            <a:ext cx="2535744" cy="1446550"/>
          </a:xfrm>
          <a:prstGeom prst="rect">
            <a:avLst/>
          </a:prstGeom>
          <a:noFill/>
        </p:spPr>
        <p:txBody>
          <a:bodyPr wrap="square">
            <a:spAutoFit/>
          </a:bodyPr>
          <a:lstStyle/>
          <a:p>
            <a:r>
              <a:rPr lang="es-MX" sz="1100" b="1" dirty="0">
                <a:solidFill>
                  <a:schemeClr val="bg1"/>
                </a:solidFill>
                <a:effectLst>
                  <a:outerShdw blurRad="38100" dist="38100" dir="2700000" algn="tl">
                    <a:srgbClr val="000000">
                      <a:alpha val="43137"/>
                    </a:srgbClr>
                  </a:outerShdw>
                </a:effectLst>
              </a:rPr>
              <a:t>Moche era un estado militar conquistador gobernado por reyes conectados con los dioses o considerados de herencia divina. Arqueólogos que han estudiado la zona tienen la teoría que la Huaca de la Luna era residencia del soberano-rey</a:t>
            </a:r>
            <a:endParaRPr lang="es-PE" sz="1100" b="1" dirty="0">
              <a:solidFill>
                <a:schemeClr val="bg1"/>
              </a:solidFill>
              <a:effectLst>
                <a:outerShdw blurRad="38100" dist="38100" dir="2700000" algn="tl">
                  <a:srgbClr val="000000">
                    <a:alpha val="43137"/>
                  </a:srgbClr>
                </a:outerShdw>
              </a:effectLst>
            </a:endParaRPr>
          </a:p>
        </p:txBody>
      </p:sp>
      <p:pic>
        <p:nvPicPr>
          <p:cNvPr id="10" name="Imagen 9">
            <a:extLst>
              <a:ext uri="{FF2B5EF4-FFF2-40B4-BE49-F238E27FC236}">
                <a16:creationId xmlns:a16="http://schemas.microsoft.com/office/drawing/2014/main" id="{CE7EF8BC-A964-564B-54F0-3F33C02CD2A8}"/>
              </a:ext>
            </a:extLst>
          </p:cNvPr>
          <p:cNvPicPr>
            <a:picLocks noChangeAspect="1"/>
          </p:cNvPicPr>
          <p:nvPr/>
        </p:nvPicPr>
        <p:blipFill>
          <a:blip r:embed="rId8"/>
          <a:stretch>
            <a:fillRect/>
          </a:stretch>
        </p:blipFill>
        <p:spPr>
          <a:xfrm>
            <a:off x="7560657" y="4331344"/>
            <a:ext cx="3691325" cy="151224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CuadroTexto 11">
            <a:extLst>
              <a:ext uri="{FF2B5EF4-FFF2-40B4-BE49-F238E27FC236}">
                <a16:creationId xmlns:a16="http://schemas.microsoft.com/office/drawing/2014/main" id="{FE089AAA-DD2C-8826-79FE-67059439EEFA}"/>
              </a:ext>
            </a:extLst>
          </p:cNvPr>
          <p:cNvSpPr txBox="1"/>
          <p:nvPr/>
        </p:nvSpPr>
        <p:spPr>
          <a:xfrm>
            <a:off x="7765480" y="5985811"/>
            <a:ext cx="3691326" cy="600164"/>
          </a:xfrm>
          <a:prstGeom prst="rect">
            <a:avLst/>
          </a:prstGeom>
          <a:noFill/>
        </p:spPr>
        <p:txBody>
          <a:bodyPr wrap="square">
            <a:spAutoFit/>
          </a:bodyPr>
          <a:lstStyle/>
          <a:p>
            <a:r>
              <a:rPr lang="es-MX" sz="1100" b="1" dirty="0">
                <a:solidFill>
                  <a:schemeClr val="bg1"/>
                </a:solidFill>
                <a:effectLst>
                  <a:outerShdw blurRad="38100" dist="38100" dir="2700000" algn="tl">
                    <a:srgbClr val="000000">
                      <a:alpha val="43137"/>
                    </a:srgbClr>
                  </a:outerShdw>
                </a:effectLst>
              </a:rPr>
              <a:t>Es un edificio construido con fines administrativos, consistente en una pirámide escalonada de unos 43 metros de altura.</a:t>
            </a:r>
            <a:endParaRPr lang="es-PE" sz="1100" b="1" dirty="0">
              <a:solidFill>
                <a:schemeClr val="bg1"/>
              </a:solidFill>
              <a:effectLst>
                <a:outerShdw blurRad="38100" dist="38100" dir="2700000" algn="tl">
                  <a:srgbClr val="000000">
                    <a:alpha val="43137"/>
                  </a:srgbClr>
                </a:outerShdw>
              </a:effectLst>
            </a:endParaRPr>
          </a:p>
        </p:txBody>
      </p:sp>
      <p:grpSp>
        <p:nvGrpSpPr>
          <p:cNvPr id="2" name="Google Shape;155;p3">
            <a:extLst>
              <a:ext uri="{FF2B5EF4-FFF2-40B4-BE49-F238E27FC236}">
                <a16:creationId xmlns:a16="http://schemas.microsoft.com/office/drawing/2014/main" id="{CA4EED8C-EF95-F9E6-D544-95DD738A3E2D}"/>
              </a:ext>
            </a:extLst>
          </p:cNvPr>
          <p:cNvGrpSpPr/>
          <p:nvPr/>
        </p:nvGrpSpPr>
        <p:grpSpPr>
          <a:xfrm>
            <a:off x="81970" y="93554"/>
            <a:ext cx="5246126" cy="836531"/>
            <a:chOff x="394957" y="360000"/>
            <a:chExt cx="2304774" cy="368551"/>
          </a:xfrm>
        </p:grpSpPr>
        <p:sp>
          <p:nvSpPr>
            <p:cNvPr id="4" name="Google Shape;156;p3">
              <a:extLst>
                <a:ext uri="{FF2B5EF4-FFF2-40B4-BE49-F238E27FC236}">
                  <a16:creationId xmlns:a16="http://schemas.microsoft.com/office/drawing/2014/main" id="{B953ECD4-EB27-EE51-E608-9E6BFF5E9D11}"/>
                </a:ext>
              </a:extLst>
            </p:cNvPr>
            <p:cNvSpPr/>
            <p:nvPr/>
          </p:nvSpPr>
          <p:spPr>
            <a:xfrm>
              <a:off x="394957" y="360000"/>
              <a:ext cx="147638" cy="309563"/>
            </a:xfrm>
            <a:prstGeom prst="rect">
              <a:avLst/>
            </a:prstGeom>
            <a:solidFill>
              <a:srgbClr val="E854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 name="Google Shape;157;p3">
              <a:extLst>
                <a:ext uri="{FF2B5EF4-FFF2-40B4-BE49-F238E27FC236}">
                  <a16:creationId xmlns:a16="http://schemas.microsoft.com/office/drawing/2014/main" id="{7FF3C38B-8C5C-A31A-99C2-FC8034D92CA6}"/>
                </a:ext>
              </a:extLst>
            </p:cNvPr>
            <p:cNvSpPr/>
            <p:nvPr/>
          </p:nvSpPr>
          <p:spPr>
            <a:xfrm>
              <a:off x="567995" y="360000"/>
              <a:ext cx="146050" cy="309563"/>
            </a:xfrm>
            <a:prstGeom prst="rect">
              <a:avLst/>
            </a:prstGeom>
            <a:solidFill>
              <a:srgbClr val="52535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 name="Google Shape;158;p3">
              <a:extLst>
                <a:ext uri="{FF2B5EF4-FFF2-40B4-BE49-F238E27FC236}">
                  <a16:creationId xmlns:a16="http://schemas.microsoft.com/office/drawing/2014/main" id="{FE04B395-4940-9921-F8D7-FE594373837B}"/>
                </a:ext>
              </a:extLst>
            </p:cNvPr>
            <p:cNvSpPr/>
            <p:nvPr/>
          </p:nvSpPr>
          <p:spPr>
            <a:xfrm>
              <a:off x="756907" y="367937"/>
              <a:ext cx="1942824" cy="360614"/>
            </a:xfrm>
            <a:prstGeom prst="rect">
              <a:avLst/>
            </a:prstGeom>
            <a:solidFill>
              <a:schemeClr val="lt1"/>
            </a:solidFill>
            <a:ln w="19050" cap="flat" cmpd="sng">
              <a:solidFill>
                <a:srgbClr val="000000"/>
              </a:solidFill>
              <a:prstDash val="solid"/>
              <a:miter lim="800000"/>
              <a:headEnd type="none" w="sm" len="sm"/>
              <a:tailEnd type="none" w="sm" len="sm"/>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3200"/>
                <a:buFont typeface="Arial"/>
                <a:buNone/>
              </a:pPr>
              <a:r>
                <a:rPr lang="es-PE" sz="3200" b="0" i="0" u="none" strike="noStrike" cap="none" dirty="0">
                  <a:solidFill>
                    <a:srgbClr val="E95B43"/>
                  </a:solidFill>
                  <a:latin typeface="Geo"/>
                  <a:ea typeface="Arial"/>
                  <a:cs typeface="Arial"/>
                  <a:sym typeface="Geo"/>
                </a:rPr>
                <a:t>Leyenda de  Huaca del SOL</a:t>
              </a:r>
              <a:endParaRPr sz="3200" b="0" i="0" u="none" strike="noStrike" cap="none" dirty="0">
                <a:solidFill>
                  <a:schemeClr val="dk1"/>
                </a:solidFill>
                <a:latin typeface="Arial"/>
                <a:ea typeface="Arial"/>
                <a:cs typeface="Arial"/>
                <a:sym typeface="Arial"/>
              </a:endParaRPr>
            </a:p>
          </p:txBody>
        </p:sp>
      </p:grpSp>
      <p:sp>
        <p:nvSpPr>
          <p:cNvPr id="7" name="CuadroTexto 6">
            <a:extLst>
              <a:ext uri="{FF2B5EF4-FFF2-40B4-BE49-F238E27FC236}">
                <a16:creationId xmlns:a16="http://schemas.microsoft.com/office/drawing/2014/main" id="{DA81017A-EA88-9BCF-2669-7214C6B7CE3E}"/>
              </a:ext>
            </a:extLst>
          </p:cNvPr>
          <p:cNvSpPr txBox="1"/>
          <p:nvPr/>
        </p:nvSpPr>
        <p:spPr>
          <a:xfrm>
            <a:off x="900872" y="5956165"/>
            <a:ext cx="1310977" cy="523220"/>
          </a:xfrm>
          <a:prstGeom prst="rect">
            <a:avLst/>
          </a:prstGeom>
          <a:noFill/>
        </p:spPr>
        <p:txBody>
          <a:bodyPr wrap="square" rtlCol="0">
            <a:spAutoFit/>
          </a:bodyPr>
          <a:lstStyle/>
          <a:p>
            <a:r>
              <a:rPr lang="es-PE" dirty="0"/>
              <a:t>C</a:t>
            </a:r>
            <a:r>
              <a:rPr lang="es-PE" dirty="0">
                <a:solidFill>
                  <a:schemeClr val="bg1"/>
                </a:solidFill>
              </a:rPr>
              <a:t>CORONA MOCHICA</a:t>
            </a:r>
            <a:endParaRPr lang="es-PE" dirty="0"/>
          </a:p>
        </p:txBody>
      </p:sp>
    </p:spTree>
    <p:extLst>
      <p:ext uri="{BB962C8B-B14F-4D97-AF65-F5344CB8AC3E}">
        <p14:creationId xmlns:p14="http://schemas.microsoft.com/office/powerpoint/2010/main" val="28168244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randombar(horizontal)">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80">
                                          <p:stCondLst>
                                            <p:cond delay="0"/>
                                          </p:stCondLst>
                                        </p:cTn>
                                        <p:tgtEl>
                                          <p:spTgt spid="9"/>
                                        </p:tgtEl>
                                      </p:cBhvr>
                                    </p:animEffect>
                                    <p:anim calcmode="lin" valueType="num">
                                      <p:cBhvr>
                                        <p:cTn id="20"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25" dur="26">
                                          <p:stCondLst>
                                            <p:cond delay="650"/>
                                          </p:stCondLst>
                                        </p:cTn>
                                        <p:tgtEl>
                                          <p:spTgt spid="9"/>
                                        </p:tgtEl>
                                      </p:cBhvr>
                                      <p:to x="100000" y="60000"/>
                                    </p:animScale>
                                    <p:animScale>
                                      <p:cBhvr>
                                        <p:cTn id="26" dur="166" decel="50000">
                                          <p:stCondLst>
                                            <p:cond delay="676"/>
                                          </p:stCondLst>
                                        </p:cTn>
                                        <p:tgtEl>
                                          <p:spTgt spid="9"/>
                                        </p:tgtEl>
                                      </p:cBhvr>
                                      <p:to x="100000" y="100000"/>
                                    </p:animScale>
                                    <p:animScale>
                                      <p:cBhvr>
                                        <p:cTn id="27" dur="26">
                                          <p:stCondLst>
                                            <p:cond delay="1312"/>
                                          </p:stCondLst>
                                        </p:cTn>
                                        <p:tgtEl>
                                          <p:spTgt spid="9"/>
                                        </p:tgtEl>
                                      </p:cBhvr>
                                      <p:to x="100000" y="80000"/>
                                    </p:animScale>
                                    <p:animScale>
                                      <p:cBhvr>
                                        <p:cTn id="28" dur="166" decel="50000">
                                          <p:stCondLst>
                                            <p:cond delay="1338"/>
                                          </p:stCondLst>
                                        </p:cTn>
                                        <p:tgtEl>
                                          <p:spTgt spid="9"/>
                                        </p:tgtEl>
                                      </p:cBhvr>
                                      <p:to x="100000" y="100000"/>
                                    </p:animScale>
                                    <p:animScale>
                                      <p:cBhvr>
                                        <p:cTn id="29" dur="26">
                                          <p:stCondLst>
                                            <p:cond delay="1642"/>
                                          </p:stCondLst>
                                        </p:cTn>
                                        <p:tgtEl>
                                          <p:spTgt spid="9"/>
                                        </p:tgtEl>
                                      </p:cBhvr>
                                      <p:to x="100000" y="90000"/>
                                    </p:animScale>
                                    <p:animScale>
                                      <p:cBhvr>
                                        <p:cTn id="30" dur="166" decel="50000">
                                          <p:stCondLst>
                                            <p:cond delay="1668"/>
                                          </p:stCondLst>
                                        </p:cTn>
                                        <p:tgtEl>
                                          <p:spTgt spid="9"/>
                                        </p:tgtEl>
                                      </p:cBhvr>
                                      <p:to x="100000" y="100000"/>
                                    </p:animScale>
                                    <p:animScale>
                                      <p:cBhvr>
                                        <p:cTn id="31" dur="26">
                                          <p:stCondLst>
                                            <p:cond delay="1808"/>
                                          </p:stCondLst>
                                        </p:cTn>
                                        <p:tgtEl>
                                          <p:spTgt spid="9"/>
                                        </p:tgtEl>
                                      </p:cBhvr>
                                      <p:to x="100000" y="95000"/>
                                    </p:animScale>
                                    <p:animScale>
                                      <p:cBhvr>
                                        <p:cTn id="32" dur="166" decel="50000">
                                          <p:stCondLst>
                                            <p:cond delay="1834"/>
                                          </p:stCondLst>
                                        </p:cTn>
                                        <p:tgtEl>
                                          <p:spTgt spid="9"/>
                                        </p:tgtEl>
                                      </p:cBhvr>
                                      <p:to x="100000" y="100000"/>
                                    </p:animScale>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2050"/>
                                        </p:tgtEl>
                                        <p:attrNameLst>
                                          <p:attrName>style.visibility</p:attrName>
                                        </p:attrNameLst>
                                      </p:cBhvr>
                                      <p:to>
                                        <p:strVal val="visible"/>
                                      </p:to>
                                    </p:set>
                                    <p:animEffect transition="in" filter="barn(inVertical)">
                                      <p:cBhvr>
                                        <p:cTn id="37" dur="500"/>
                                        <p:tgtEl>
                                          <p:spTgt spid="2050"/>
                                        </p:tgtEl>
                                      </p:cBhvr>
                                    </p:animEffect>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5" presetClass="entr" presetSubtype="0"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2000"/>
                                        <p:tgtEl>
                                          <p:spTgt spid="10"/>
                                        </p:tgtEl>
                                      </p:cBhvr>
                                    </p:animEffect>
                                    <p:anim calcmode="lin" valueType="num">
                                      <p:cBhvr>
                                        <p:cTn id="50" dur="2000" fill="hold"/>
                                        <p:tgtEl>
                                          <p:spTgt spid="10"/>
                                        </p:tgtEl>
                                        <p:attrNameLst>
                                          <p:attrName>ppt_w</p:attrName>
                                        </p:attrNameLst>
                                      </p:cBhvr>
                                      <p:tavLst>
                                        <p:tav tm="0" fmla="#ppt_w*sin(2.5*pi*$)">
                                          <p:val>
                                            <p:fltVal val="0"/>
                                          </p:val>
                                        </p:tav>
                                        <p:tav tm="100000">
                                          <p:val>
                                            <p:fltVal val="1"/>
                                          </p:val>
                                        </p:tav>
                                      </p:tavLst>
                                    </p:anim>
                                    <p:anim calcmode="lin" valueType="num">
                                      <p:cBhvr>
                                        <p:cTn id="51" dur="2000" fill="hold"/>
                                        <p:tgtEl>
                                          <p:spTgt spid="10"/>
                                        </p:tgtEl>
                                        <p:attrNameLst>
                                          <p:attrName>ppt_h</p:attrName>
                                        </p:attrNameLst>
                                      </p:cBhvr>
                                      <p:tavLst>
                                        <p:tav tm="0">
                                          <p:val>
                                            <p:strVal val="#ppt_h"/>
                                          </p:val>
                                        </p:tav>
                                        <p:tav tm="100000">
                                          <p:val>
                                            <p:strVal val="#ppt_h"/>
                                          </p:val>
                                        </p:tav>
                                      </p:tavLst>
                                    </p:anim>
                                  </p:childTnLst>
                                </p:cTn>
                              </p:par>
                            </p:childTnLst>
                          </p:cTn>
                        </p:par>
                      </p:childTnLst>
                    </p:cTn>
                  </p:par>
                  <p:par>
                    <p:cTn id="52" fill="hold">
                      <p:stCondLst>
                        <p:cond delay="indefinite"/>
                      </p:stCondLst>
                      <p:childTnLst>
                        <p:par>
                          <p:cTn id="53" fill="hold">
                            <p:stCondLst>
                              <p:cond delay="0"/>
                            </p:stCondLst>
                            <p:childTnLst>
                              <p:par>
                                <p:cTn id="54" presetID="45" presetClass="entr" presetSubtype="0" fill="hold" nodeType="clickEffect">
                                  <p:stCondLst>
                                    <p:cond delay="0"/>
                                  </p:stCondLst>
                                  <p:childTnLst>
                                    <p:set>
                                      <p:cBhvr>
                                        <p:cTn id="55" dur="1" fill="hold">
                                          <p:stCondLst>
                                            <p:cond delay="0"/>
                                          </p:stCondLst>
                                        </p:cTn>
                                        <p:tgtEl>
                                          <p:spTgt spid="2052"/>
                                        </p:tgtEl>
                                        <p:attrNameLst>
                                          <p:attrName>style.visibility</p:attrName>
                                        </p:attrNameLst>
                                      </p:cBhvr>
                                      <p:to>
                                        <p:strVal val="visible"/>
                                      </p:to>
                                    </p:set>
                                    <p:animEffect transition="in" filter="fade">
                                      <p:cBhvr>
                                        <p:cTn id="56" dur="2000"/>
                                        <p:tgtEl>
                                          <p:spTgt spid="2052"/>
                                        </p:tgtEl>
                                      </p:cBhvr>
                                    </p:animEffect>
                                    <p:anim calcmode="lin" valueType="num">
                                      <p:cBhvr>
                                        <p:cTn id="57" dur="2000" fill="hold"/>
                                        <p:tgtEl>
                                          <p:spTgt spid="2052"/>
                                        </p:tgtEl>
                                        <p:attrNameLst>
                                          <p:attrName>ppt_w</p:attrName>
                                        </p:attrNameLst>
                                      </p:cBhvr>
                                      <p:tavLst>
                                        <p:tav tm="0" fmla="#ppt_w*sin(2.5*pi*$)">
                                          <p:val>
                                            <p:fltVal val="0"/>
                                          </p:val>
                                        </p:tav>
                                        <p:tav tm="100000">
                                          <p:val>
                                            <p:fltVal val="1"/>
                                          </p:val>
                                        </p:tav>
                                      </p:tavLst>
                                    </p:anim>
                                    <p:anim calcmode="lin" valueType="num">
                                      <p:cBhvr>
                                        <p:cTn id="58" dur="2000" fill="hold"/>
                                        <p:tgtEl>
                                          <p:spTgt spid="2052"/>
                                        </p:tgtEl>
                                        <p:attrNameLst>
                                          <p:attrName>ppt_h</p:attrName>
                                        </p:attrNameLst>
                                      </p:cBhvr>
                                      <p:tavLst>
                                        <p:tav tm="0">
                                          <p:val>
                                            <p:strVal val="#ppt_h"/>
                                          </p:val>
                                        </p:tav>
                                        <p:tav tm="100000">
                                          <p:val>
                                            <p:strVal val="#ppt_h"/>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fade">
                                      <p:cBhvr>
                                        <p:cTn id="63" dur="1000"/>
                                        <p:tgtEl>
                                          <p:spTgt spid="7"/>
                                        </p:tgtEl>
                                      </p:cBhvr>
                                    </p:animEffect>
                                    <p:anim calcmode="lin" valueType="num">
                                      <p:cBhvr>
                                        <p:cTn id="64" dur="1000" fill="hold"/>
                                        <p:tgtEl>
                                          <p:spTgt spid="7"/>
                                        </p:tgtEl>
                                        <p:attrNameLst>
                                          <p:attrName>ppt_x</p:attrName>
                                        </p:attrNameLst>
                                      </p:cBhvr>
                                      <p:tavLst>
                                        <p:tav tm="0">
                                          <p:val>
                                            <p:strVal val="#ppt_x"/>
                                          </p:val>
                                        </p:tav>
                                        <p:tav tm="100000">
                                          <p:val>
                                            <p:strVal val="#ppt_x"/>
                                          </p:val>
                                        </p:tav>
                                      </p:tavLst>
                                    </p:anim>
                                    <p:anim calcmode="lin" valueType="num">
                                      <p:cBhvr>
                                        <p:cTn id="6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100000">
                <p:cTn id="66" fill="hold" display="0">
                  <p:stCondLst>
                    <p:cond delay="indefinite"/>
                  </p:stCondLst>
                </p:cTn>
                <p:tgtEl>
                  <p:spTgt spid="3"/>
                </p:tgtEl>
              </p:cMediaNode>
            </p:video>
          </p:childTnLst>
        </p:cTn>
      </p:par>
    </p:tnLst>
    <p:bldLst>
      <p:bldP spid="9" grpId="0"/>
      <p:bldP spid="12"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3"/>
        <p:cNvGrpSpPr/>
        <p:nvPr/>
      </p:nvGrpSpPr>
      <p:grpSpPr>
        <a:xfrm>
          <a:off x="0" y="0"/>
          <a:ext cx="0" cy="0"/>
          <a:chOff x="0" y="0"/>
          <a:chExt cx="0" cy="0"/>
        </a:xfrm>
      </p:grpSpPr>
      <p:sp useBgFill="1">
        <p:nvSpPr>
          <p:cNvPr id="211" name="Rectangle 210">
            <a:extLst>
              <a:ext uri="{FF2B5EF4-FFF2-40B4-BE49-F238E27FC236}">
                <a16:creationId xmlns:a16="http://schemas.microsoft.com/office/drawing/2014/main" id="{7E6D2D34-4BB4-460B-8844-027610FB2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3" name="Group 212">
            <a:extLst>
              <a:ext uri="{FF2B5EF4-FFF2-40B4-BE49-F238E27FC236}">
                <a16:creationId xmlns:a16="http://schemas.microsoft.com/office/drawing/2014/main" id="{C5314570-9B06-4D37-8CBD-EDD67C2FA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4155"/>
            <a:ext cx="2514948" cy="2174333"/>
            <a:chOff x="-305" y="-4155"/>
            <a:chExt cx="2514948" cy="2174333"/>
          </a:xfrm>
        </p:grpSpPr>
        <p:sp>
          <p:nvSpPr>
            <p:cNvPr id="214" name="Freeform: Shape 213">
              <a:extLst>
                <a:ext uri="{FF2B5EF4-FFF2-40B4-BE49-F238E27FC236}">
                  <a16:creationId xmlns:a16="http://schemas.microsoft.com/office/drawing/2014/main" id="{A204F55B-358D-4FB5-9979-6724C64154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Freeform: Shape 214">
              <a:extLst>
                <a:ext uri="{FF2B5EF4-FFF2-40B4-BE49-F238E27FC236}">
                  <a16:creationId xmlns:a16="http://schemas.microsoft.com/office/drawing/2014/main" id="{C4F77C62-9DDF-48D3-A074-159A3276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Freeform: Shape 215">
              <a:extLst>
                <a:ext uri="{FF2B5EF4-FFF2-40B4-BE49-F238E27FC236}">
                  <a16:creationId xmlns:a16="http://schemas.microsoft.com/office/drawing/2014/main" id="{DEB07022-F30B-49CA-B1DD-A826815C4A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17" name="Freeform: Shape 216">
              <a:extLst>
                <a:ext uri="{FF2B5EF4-FFF2-40B4-BE49-F238E27FC236}">
                  <a16:creationId xmlns:a16="http://schemas.microsoft.com/office/drawing/2014/main" id="{F7C47E16-167C-48BF-9FC9-08787D3489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3" name="Imagen 2">
            <a:extLst>
              <a:ext uri="{FF2B5EF4-FFF2-40B4-BE49-F238E27FC236}">
                <a16:creationId xmlns:a16="http://schemas.microsoft.com/office/drawing/2014/main" id="{36AC4D04-E280-9793-AD16-CD0E9BFAD3B2}"/>
              </a:ext>
            </a:extLst>
          </p:cNvPr>
          <p:cNvPicPr>
            <a:picLocks noChangeAspect="1"/>
          </p:cNvPicPr>
          <p:nvPr/>
        </p:nvPicPr>
        <p:blipFill>
          <a:blip r:embed="rId3"/>
          <a:stretch>
            <a:fillRect/>
          </a:stretch>
        </p:blipFill>
        <p:spPr>
          <a:xfrm>
            <a:off x="7052410" y="1219399"/>
            <a:ext cx="5011915" cy="3965729"/>
          </a:xfrm>
          <a:prstGeom prst="rect">
            <a:avLst/>
          </a:prstGeom>
        </p:spPr>
      </p:pic>
      <p:grpSp>
        <p:nvGrpSpPr>
          <p:cNvPr id="4" name="Google Shape;155;p3">
            <a:extLst>
              <a:ext uri="{FF2B5EF4-FFF2-40B4-BE49-F238E27FC236}">
                <a16:creationId xmlns:a16="http://schemas.microsoft.com/office/drawing/2014/main" id="{6D78D3AA-7003-0DC3-CE94-A4DA48A3DA6D}"/>
              </a:ext>
            </a:extLst>
          </p:cNvPr>
          <p:cNvGrpSpPr/>
          <p:nvPr/>
        </p:nvGrpSpPr>
        <p:grpSpPr>
          <a:xfrm>
            <a:off x="18159" y="-4155"/>
            <a:ext cx="5371988" cy="581671"/>
            <a:chOff x="394957" y="360000"/>
            <a:chExt cx="2304774" cy="368551"/>
          </a:xfrm>
        </p:grpSpPr>
        <p:sp>
          <p:nvSpPr>
            <p:cNvPr id="5" name="Google Shape;156;p3">
              <a:extLst>
                <a:ext uri="{FF2B5EF4-FFF2-40B4-BE49-F238E27FC236}">
                  <a16:creationId xmlns:a16="http://schemas.microsoft.com/office/drawing/2014/main" id="{973E0A99-2550-3D1D-A2D6-17E114FB9D1E}"/>
                </a:ext>
              </a:extLst>
            </p:cNvPr>
            <p:cNvSpPr/>
            <p:nvPr/>
          </p:nvSpPr>
          <p:spPr>
            <a:xfrm>
              <a:off x="394957" y="360000"/>
              <a:ext cx="147638" cy="309563"/>
            </a:xfrm>
            <a:prstGeom prst="rect">
              <a:avLst/>
            </a:prstGeom>
            <a:solidFill>
              <a:srgbClr val="E854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 name="Google Shape;157;p3">
              <a:extLst>
                <a:ext uri="{FF2B5EF4-FFF2-40B4-BE49-F238E27FC236}">
                  <a16:creationId xmlns:a16="http://schemas.microsoft.com/office/drawing/2014/main" id="{63C7DC34-1FAB-6B03-8CE7-C3609414377D}"/>
                </a:ext>
              </a:extLst>
            </p:cNvPr>
            <p:cNvSpPr/>
            <p:nvPr/>
          </p:nvSpPr>
          <p:spPr>
            <a:xfrm>
              <a:off x="567995" y="360000"/>
              <a:ext cx="146050" cy="309563"/>
            </a:xfrm>
            <a:prstGeom prst="rect">
              <a:avLst/>
            </a:prstGeom>
            <a:solidFill>
              <a:srgbClr val="52535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 name="Google Shape;158;p3">
              <a:extLst>
                <a:ext uri="{FF2B5EF4-FFF2-40B4-BE49-F238E27FC236}">
                  <a16:creationId xmlns:a16="http://schemas.microsoft.com/office/drawing/2014/main" id="{DE40A768-B997-949D-5FCA-D8B2DE8DECED}"/>
                </a:ext>
              </a:extLst>
            </p:cNvPr>
            <p:cNvSpPr/>
            <p:nvPr/>
          </p:nvSpPr>
          <p:spPr>
            <a:xfrm>
              <a:off x="756907" y="367937"/>
              <a:ext cx="1942824" cy="360614"/>
            </a:xfrm>
            <a:prstGeom prst="rect">
              <a:avLst/>
            </a:prstGeom>
            <a:solidFill>
              <a:schemeClr val="lt1"/>
            </a:solidFill>
            <a:ln w="19050" cap="flat" cmpd="sng">
              <a:solidFill>
                <a:srgbClr val="000000"/>
              </a:solidFill>
              <a:prstDash val="solid"/>
              <a:miter lim="800000"/>
              <a:headEnd type="none" w="sm" len="sm"/>
              <a:tailEnd type="none" w="sm" len="sm"/>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3200"/>
                <a:buFont typeface="Arial"/>
                <a:buNone/>
              </a:pPr>
              <a:r>
                <a:rPr lang="es-PE" sz="2800" b="1" dirty="0">
                  <a:solidFill>
                    <a:srgbClr val="E95B43"/>
                  </a:solidFill>
                  <a:latin typeface="Geo"/>
                  <a:sym typeface="Geo"/>
                </a:rPr>
                <a:t>ICONOGRAFIA MOCHICA</a:t>
              </a:r>
              <a:endParaRPr sz="2800" b="1" i="0" u="none" strike="noStrike" cap="none" dirty="0">
                <a:solidFill>
                  <a:schemeClr val="dk1"/>
                </a:solidFill>
                <a:latin typeface="Arial"/>
                <a:ea typeface="Arial"/>
                <a:cs typeface="Arial"/>
                <a:sym typeface="Arial"/>
              </a:endParaRPr>
            </a:p>
          </p:txBody>
        </p:sp>
      </p:grpSp>
      <p:pic>
        <p:nvPicPr>
          <p:cNvPr id="1028" name="Picture 4" descr="Iconografia Mochica">
            <a:extLst>
              <a:ext uri="{FF2B5EF4-FFF2-40B4-BE49-F238E27FC236}">
                <a16:creationId xmlns:a16="http://schemas.microsoft.com/office/drawing/2014/main" id="{31B7FB5B-8B6B-E70F-218F-7A4303DA8A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675" y="834190"/>
            <a:ext cx="6797365" cy="5614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15143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5"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2000"/>
                                        <p:tgtEl>
                                          <p:spTgt spid="3"/>
                                        </p:tgtEl>
                                      </p:cBhvr>
                                    </p:animEffect>
                                    <p:anim calcmode="lin" valueType="num">
                                      <p:cBhvr>
                                        <p:cTn id="15" dur="2000" fill="hold"/>
                                        <p:tgtEl>
                                          <p:spTgt spid="3"/>
                                        </p:tgtEl>
                                        <p:attrNameLst>
                                          <p:attrName>ppt_w</p:attrName>
                                        </p:attrNameLst>
                                      </p:cBhvr>
                                      <p:tavLst>
                                        <p:tav tm="0" fmla="#ppt_w*sin(2.5*pi*$)">
                                          <p:val>
                                            <p:fltVal val="0"/>
                                          </p:val>
                                        </p:tav>
                                        <p:tav tm="100000">
                                          <p:val>
                                            <p:fltVal val="1"/>
                                          </p:val>
                                        </p:tav>
                                      </p:tavLst>
                                    </p:anim>
                                    <p:anim calcmode="lin" valueType="num">
                                      <p:cBhvr>
                                        <p:cTn id="16" dur="2000" fill="hold"/>
                                        <p:tgtEl>
                                          <p:spTgt spid="3"/>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028"/>
                                        </p:tgtEl>
                                        <p:attrNameLst>
                                          <p:attrName>style.visibility</p:attrName>
                                        </p:attrNameLst>
                                      </p:cBhvr>
                                      <p:to>
                                        <p:strVal val="visible"/>
                                      </p:to>
                                    </p:set>
                                    <p:animEffect transition="in" filter="wipe(down)">
                                      <p:cBhvr>
                                        <p:cTn id="21"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960</TotalTime>
  <Words>616</Words>
  <Application>Microsoft Office PowerPoint</Application>
  <PresentationFormat>Panorámica</PresentationFormat>
  <Paragraphs>43</Paragraphs>
  <Slides>7</Slides>
  <Notes>7</Notes>
  <HiddenSlides>0</HiddenSlides>
  <MMClips>3</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7</vt:i4>
      </vt:variant>
    </vt:vector>
  </HeadingPairs>
  <TitlesOfParts>
    <vt:vector size="11" baseType="lpstr">
      <vt:lpstr>Geo</vt:lpstr>
      <vt:lpstr>Arial</vt:lpstr>
      <vt:lpstr>Arial Black</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PRINCESAS</dc:creator>
  <cp:lastModifiedBy>Carol alguiar</cp:lastModifiedBy>
  <cp:revision>20</cp:revision>
  <dcterms:created xsi:type="dcterms:W3CDTF">2020-03-29T21:02:18Z</dcterms:created>
  <dcterms:modified xsi:type="dcterms:W3CDTF">2024-05-20T01:01:02Z</dcterms:modified>
</cp:coreProperties>
</file>